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9" r:id="rId3"/>
    <p:sldId id="300" r:id="rId4"/>
    <p:sldId id="298" r:id="rId5"/>
    <p:sldId id="294" r:id="rId6"/>
    <p:sldId id="295" r:id="rId7"/>
    <p:sldId id="277" r:id="rId8"/>
    <p:sldId id="261" r:id="rId9"/>
    <p:sldId id="264" r:id="rId10"/>
    <p:sldId id="283" r:id="rId11"/>
    <p:sldId id="266" r:id="rId12"/>
    <p:sldId id="302" r:id="rId13"/>
    <p:sldId id="303" r:id="rId14"/>
    <p:sldId id="284" r:id="rId15"/>
    <p:sldId id="291" r:id="rId16"/>
    <p:sldId id="287" r:id="rId17"/>
    <p:sldId id="286" r:id="rId18"/>
    <p:sldId id="267" r:id="rId19"/>
    <p:sldId id="268" r:id="rId20"/>
    <p:sldId id="282" r:id="rId21"/>
    <p:sldId id="285" r:id="rId22"/>
    <p:sldId id="278" r:id="rId23"/>
    <p:sldId id="280" r:id="rId24"/>
    <p:sldId id="293" r:id="rId25"/>
    <p:sldId id="292" r:id="rId26"/>
    <p:sldId id="279" r:id="rId27"/>
    <p:sldId id="304" r:id="rId28"/>
    <p:sldId id="275" r:id="rId29"/>
    <p:sldId id="306" r:id="rId30"/>
    <p:sldId id="290" r:id="rId31"/>
    <p:sldId id="297" r:id="rId32"/>
    <p:sldId id="296" r:id="rId33"/>
    <p:sldId id="27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0" d="100"/>
          <a:sy n="60" d="100"/>
        </p:scale>
        <p:origin x="-2106"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02CC85-3680-4946-99AD-948A827BC1B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FAB68-BD08-4830-B8C9-0437DC53008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202CC85-3680-4946-99AD-948A827BC1B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FAB68-BD08-4830-B8C9-0437DC53008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202CC85-3680-4946-99AD-948A827BC1B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FAB68-BD08-4830-B8C9-0437DC53008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202CC85-3680-4946-99AD-948A827BC1B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FAB68-BD08-4830-B8C9-0437DC53008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202CC85-3680-4946-99AD-948A827BC1B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FAB68-BD08-4830-B8C9-0437DC53008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202CC85-3680-4946-99AD-948A827BC1B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FAB68-BD08-4830-B8C9-0437DC53008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202CC85-3680-4946-99AD-948A827BC1B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FAB68-BD08-4830-B8C9-0437DC53008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02CC85-3680-4946-99AD-948A827BC1B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4FAB68-BD08-4830-B8C9-0437DC53008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2CC85-3680-4946-99AD-948A827BC1B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4FAB68-BD08-4830-B8C9-0437DC53008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202CC85-3680-4946-99AD-948A827BC1B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FAB68-BD08-4830-B8C9-0437DC53008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202CC85-3680-4946-99AD-948A827BC1B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FAB68-BD08-4830-B8C9-0437DC53008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2CC85-3680-4946-99AD-948A827BC1B3}"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FAB68-BD08-4830-B8C9-0437DC53008C}"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5.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6.wav"/><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6.wav"/><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7.wav"/><Relationship Id="rId2" Type="http://schemas.openxmlformats.org/officeDocument/2006/relationships/image" Target="../media/image11.jpeg"/><Relationship Id="rId1" Type="http://schemas.openxmlformats.org/officeDocument/2006/relationships/hyperlink" Target="https://www.facebook.com/282227841889913/photos/a.292547714191259.67129.282227841889913/653252608120766/?type=1"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7.wav"/><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7.wav"/><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7.wav"/><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3.wav"/><Relationship Id="rId2" Type="http://schemas.openxmlformats.org/officeDocument/2006/relationships/image" Target="../media/image16.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4.wav"/><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8.wav"/><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6.wav"/></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3.wav"/><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4.wav"/></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052736"/>
            <a:ext cx="8064896" cy="5632311"/>
          </a:xfrm>
          <a:prstGeom prst="rect">
            <a:avLst/>
          </a:prstGeom>
        </p:spPr>
        <p:txBody>
          <a:bodyPr wrap="square">
            <a:spAutoFit/>
          </a:bodyPr>
          <a:lstStyle/>
          <a:p>
            <a:r>
              <a:rPr lang="ru-RU" dirty="0" smtClean="0"/>
              <a:t>„</a:t>
            </a:r>
            <a:r>
              <a:rPr lang="ru-RU" sz="2400" dirty="0" smtClean="0"/>
              <a:t>Византинци су себе називали Ромејима (Римљанима), а своју државу су звали “царство Ромеја“, па се њен владар до краја постојања Царства потписивао формулом “у Христу Богу верни цар (василевс) и самодржац (автократор) Ромеја“. Термини Византија и Византијско царство заправо су вештачки и представљају изум модерне науке, а у вези су са древним градом на европској страни Босфорског мореуза који се називао Византион. На темељима тог града Константин Велики је у првој половини IV века подигао велелепни мегалополис и преименовао га у Константинопољ (Константинов град). Тако је термин Византија као назив за државу уведен у XVI веку када она више није ни постојала. Учинио је то Јероним Волф (1516-1580), немачки класичар и пионир византологије.”</a:t>
            </a:r>
            <a:endParaRPr lang="ru-RU" sz="2400" dirty="0" smtClean="0"/>
          </a:p>
          <a:p>
            <a:r>
              <a:rPr lang="ru-RU" sz="2400" dirty="0" smtClean="0"/>
              <a:t>Извор: Радивој Радић, Ромејски свет, Београд 2012.</a:t>
            </a:r>
            <a:endParaRPr lang="ru-RU" sz="2400" dirty="0"/>
          </a:p>
        </p:txBody>
      </p:sp>
      <p:sp>
        <p:nvSpPr>
          <p:cNvPr id="3" name="TextBox 2"/>
          <p:cNvSpPr txBox="1"/>
          <p:nvPr/>
        </p:nvSpPr>
        <p:spPr>
          <a:xfrm>
            <a:off x="1043608" y="0"/>
            <a:ext cx="6984776" cy="1508105"/>
          </a:xfrm>
          <a:prstGeom prst="rect">
            <a:avLst/>
          </a:prstGeom>
          <a:noFill/>
        </p:spPr>
        <p:txBody>
          <a:bodyPr wrap="square" rtlCol="0">
            <a:spAutoFit/>
          </a:bodyPr>
          <a:lstStyle/>
          <a:p>
            <a:pPr algn="ctr"/>
            <a:r>
              <a:rPr lang="sr-Cyrl-RS" sz="3200" b="1" dirty="0" smtClean="0">
                <a:effectLst>
                  <a:outerShdw blurRad="38100" dist="38100" dir="2700000" algn="tl">
                    <a:srgbClr val="000000">
                      <a:alpha val="43137"/>
                    </a:srgbClr>
                  </a:outerShdw>
                </a:effectLst>
              </a:rPr>
              <a:t>Византија </a:t>
            </a:r>
            <a:endParaRPr lang="sr-Cyrl-RS" sz="3200" b="1" dirty="0" smtClean="0">
              <a:effectLst>
                <a:outerShdw blurRad="38100" dist="38100" dir="2700000" algn="tl">
                  <a:srgbClr val="000000">
                    <a:alpha val="43137"/>
                  </a:srgbClr>
                </a:outerShdw>
              </a:effectLst>
            </a:endParaRPr>
          </a:p>
          <a:p>
            <a:r>
              <a:rPr lang="sr-Cyrl-RS" sz="2800" b="1" dirty="0" smtClean="0"/>
              <a:t>Настанак термина</a:t>
            </a:r>
            <a:endParaRPr lang="en-US" sz="2800" b="1" dirty="0" smtClean="0"/>
          </a:p>
          <a:p>
            <a:endParaRPr lang="en-US" sz="32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43050"/>
            <a:ext cx="8964488" cy="5078313"/>
          </a:xfrm>
          <a:prstGeom prst="rect">
            <a:avLst/>
          </a:prstGeom>
        </p:spPr>
        <p:txBody>
          <a:bodyPr wrap="square">
            <a:spAutoFit/>
          </a:bodyPr>
          <a:lstStyle/>
          <a:p>
            <a:r>
              <a:rPr lang="ru-RU" sz="2500" dirty="0" smtClean="0"/>
              <a:t>Територије на  западу  Римског царства освојили су варвари, па су први византијски цареви борили да освоје старе римске територије и да завладају Средоземним морем као </a:t>
            </a:r>
            <a:r>
              <a:rPr lang="ru-RU" sz="2500" dirty="0" smtClean="0">
                <a:solidFill>
                  <a:srgbClr val="FFFF00"/>
                </a:solidFill>
              </a:rPr>
              <a:t>Јустинијан</a:t>
            </a:r>
            <a:endParaRPr lang="ru-RU" sz="2500" dirty="0" smtClean="0">
              <a:solidFill>
                <a:srgbClr val="FFFF00"/>
              </a:solidFill>
            </a:endParaRPr>
          </a:p>
          <a:p>
            <a:r>
              <a:rPr lang="ru-RU" sz="2500" dirty="0" smtClean="0">
                <a:solidFill>
                  <a:srgbClr val="FFFF00"/>
                </a:solidFill>
              </a:rPr>
              <a:t> ( 527-565) Последњи Римљанин- последњи из Цариграда владао Римом</a:t>
            </a:r>
            <a:r>
              <a:rPr lang="ru-RU" sz="2500" dirty="0" smtClean="0"/>
              <a:t>. Током своје дуге владавине, Јустинијан је </a:t>
            </a:r>
            <a:r>
              <a:rPr lang="ru-RU" sz="2500" dirty="0" smtClean="0">
                <a:solidFill>
                  <a:srgbClr val="FFFF00"/>
                </a:solidFill>
              </a:rPr>
              <a:t>слао</a:t>
            </a:r>
            <a:r>
              <a:rPr lang="ru-RU" sz="2500" dirty="0" smtClean="0"/>
              <a:t> своје способне </a:t>
            </a:r>
            <a:r>
              <a:rPr lang="ru-RU" sz="2500" dirty="0" smtClean="0">
                <a:solidFill>
                  <a:srgbClr val="FFFF00"/>
                </a:solidFill>
              </a:rPr>
              <a:t>војсковође Велизара и Нарсеса да врате северену Африку</a:t>
            </a:r>
            <a:r>
              <a:rPr lang="sr-Latn-RS" sz="2500" dirty="0" smtClean="0">
                <a:solidFill>
                  <a:srgbClr val="FFFF00"/>
                </a:solidFill>
              </a:rPr>
              <a:t>,</a:t>
            </a:r>
            <a:r>
              <a:rPr lang="ru-RU" sz="2500" dirty="0" smtClean="0">
                <a:solidFill>
                  <a:srgbClr val="FFFF00"/>
                </a:solidFill>
              </a:rPr>
              <a:t> Италију</a:t>
            </a:r>
            <a:r>
              <a:rPr lang="sr-Latn-RS" sz="2500" dirty="0" smtClean="0">
                <a:solidFill>
                  <a:srgbClr val="FFFF00"/>
                </a:solidFill>
              </a:rPr>
              <a:t>,</a:t>
            </a:r>
            <a:r>
              <a:rPr lang="ru-RU" sz="2500" dirty="0" smtClean="0">
                <a:solidFill>
                  <a:srgbClr val="FFFF00"/>
                </a:solidFill>
              </a:rPr>
              <a:t> и југоисточну Шпанију </a:t>
            </a:r>
            <a:r>
              <a:rPr lang="ru-RU" sz="2500" dirty="0" smtClean="0"/>
              <a:t>–</a:t>
            </a:r>
            <a:r>
              <a:rPr lang="ru-RU" sz="2500" dirty="0" smtClean="0">
                <a:solidFill>
                  <a:srgbClr val="FFFF00"/>
                </a:solidFill>
              </a:rPr>
              <a:t>делимична обнова Римског Царства</a:t>
            </a:r>
            <a:r>
              <a:rPr lang="ru-RU" sz="2500" dirty="0" smtClean="0"/>
              <a:t>.</a:t>
            </a:r>
            <a:endParaRPr lang="ru-RU" sz="2500" dirty="0" smtClean="0"/>
          </a:p>
          <a:p>
            <a:r>
              <a:rPr lang="ru-RU" sz="2500" dirty="0" smtClean="0"/>
              <a:t>Међутим његови наследници су изгубили многе од тих територија јер је Јустинијан потрошио много војске и новца.</a:t>
            </a:r>
            <a:endParaRPr lang="ru-RU" sz="2500" dirty="0" smtClean="0"/>
          </a:p>
          <a:p>
            <a:r>
              <a:rPr lang="ru-RU" sz="2500" dirty="0" smtClean="0"/>
              <a:t>Што су искористила Словенска племена да се населе на Балкану  средином 6. века, са Истока нападају Персијанци и Арабљани. </a:t>
            </a:r>
            <a:endParaRPr lang="ru-RU" sz="2500" dirty="0" smtClean="0"/>
          </a:p>
          <a:p>
            <a:endParaRPr lang="en-US" sz="2400" dirty="0"/>
          </a:p>
        </p:txBody>
      </p:sp>
      <p:sp>
        <p:nvSpPr>
          <p:cNvPr id="4" name="TextBox 3"/>
          <p:cNvSpPr txBox="1"/>
          <p:nvPr/>
        </p:nvSpPr>
        <p:spPr>
          <a:xfrm>
            <a:off x="0" y="357166"/>
            <a:ext cx="8892480" cy="1107996"/>
          </a:xfrm>
          <a:prstGeom prst="rect">
            <a:avLst/>
          </a:prstGeom>
          <a:solidFill>
            <a:srgbClr val="00B0F0"/>
          </a:solidFill>
        </p:spPr>
        <p:txBody>
          <a:bodyPr wrap="square" rtlCol="0">
            <a:spAutoFit/>
          </a:bodyPr>
          <a:lstStyle/>
          <a:p>
            <a:r>
              <a:rPr lang="ru-RU" sz="2400" dirty="0" smtClean="0"/>
              <a:t>Моћ Византије је лежала у новцу  , дипломатији и шпијунажи. </a:t>
            </a:r>
            <a:endParaRPr lang="ru-RU" sz="2400" dirty="0" smtClean="0"/>
          </a:p>
          <a:p>
            <a:r>
              <a:rPr lang="ru-RU" sz="2400" dirty="0" smtClean="0"/>
              <a:t>Рат-  само ако не може да избегне !</a:t>
            </a:r>
            <a:endParaRPr lang="ru-RU" sz="2400" dirty="0" smtClean="0"/>
          </a:p>
          <a:p>
            <a:endParaRPr lang="sr-Latn-RS" dirty="0" smtClean="0"/>
          </a:p>
        </p:txBody>
      </p:sp>
    </p:spTree>
  </p:cSld>
  <p:clrMapOvr>
    <a:masterClrMapping/>
  </p:clrMapOvr>
  <p:transition spd="slow">
    <p:split dir="in"/>
    <p:sndAc>
      <p:stSnd>
        <p:snd r:embed="rId1" name="explode.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1" cstate="print"/>
          <a:srcRect/>
          <a:stretch>
            <a:fillRect/>
          </a:stretch>
        </p:blipFill>
        <p:spPr bwMode="auto">
          <a:xfrm>
            <a:off x="1619672" y="692696"/>
            <a:ext cx="5832648" cy="3645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971600" y="4725144"/>
            <a:ext cx="7488832" cy="461665"/>
          </a:xfrm>
          <a:prstGeom prst="rect">
            <a:avLst/>
          </a:prstGeom>
          <a:solidFill>
            <a:schemeClr val="bg2">
              <a:lumMod val="60000"/>
              <a:lumOff val="40000"/>
            </a:schemeClr>
          </a:solidFill>
        </p:spPr>
        <p:txBody>
          <a:bodyPr wrap="square" rtlCol="0">
            <a:spAutoFit/>
          </a:bodyPr>
          <a:lstStyle/>
          <a:p>
            <a:r>
              <a:rPr lang="ru-RU" sz="2400" b="1" dirty="0" smtClean="0"/>
              <a:t>Јустинијанова  делимична   обнова  Римског   Царства </a:t>
            </a:r>
            <a:endParaRPr lang="en-US" sz="2400" b="1" dirty="0"/>
          </a:p>
        </p:txBody>
      </p:sp>
    </p:spTree>
  </p:cSld>
  <p:clrMapOvr>
    <a:masterClrMapping/>
  </p:clrMapOvr>
  <p:transition spd="slow">
    <p:push dir="r"/>
    <p:sndAc>
      <p:stSnd>
        <p:snd r:embed="rId2" name="bomb.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1938992"/>
          </a:xfrm>
          <a:prstGeom prst="rect">
            <a:avLst/>
          </a:prstGeom>
          <a:solidFill>
            <a:srgbClr val="92D050"/>
          </a:solidFill>
        </p:spPr>
        <p:txBody>
          <a:bodyPr wrap="square">
            <a:spAutoFit/>
          </a:bodyPr>
          <a:lstStyle/>
          <a:p>
            <a:r>
              <a:rPr lang="ru-RU" sz="2400" dirty="0" smtClean="0">
                <a:solidFill>
                  <a:srgbClr val="FFFF00"/>
                </a:solidFill>
              </a:rPr>
              <a:t>533.</a:t>
            </a:r>
            <a:r>
              <a:rPr lang="ru-RU" sz="2400" dirty="0" smtClean="0"/>
              <a:t> године догодила се битка код Ад Децима близу Картагине. На крају ове сложене битке која се водила у неколико раздвојених бојева, велики ромејски војсковођа </a:t>
            </a:r>
            <a:r>
              <a:rPr lang="ru-RU" sz="2400" dirty="0" smtClean="0">
                <a:solidFill>
                  <a:srgbClr val="FFFF00"/>
                </a:solidFill>
              </a:rPr>
              <a:t>Велизар</a:t>
            </a:r>
            <a:r>
              <a:rPr lang="ru-RU" sz="2400" dirty="0" smtClean="0"/>
              <a:t> извојевао је одлучну победу над краљем Вандала Гелимером, повративши тиме власт Царства над стратешки важном северном Африком.</a:t>
            </a:r>
            <a:endParaRPr lang="en-US" sz="2400" dirty="0"/>
          </a:p>
        </p:txBody>
      </p:sp>
      <p:pic>
        <p:nvPicPr>
          <p:cNvPr id="1026" name="Picture 2"/>
          <p:cNvPicPr>
            <a:picLocks noChangeAspect="1" noChangeArrowheads="1"/>
          </p:cNvPicPr>
          <p:nvPr/>
        </p:nvPicPr>
        <p:blipFill>
          <a:blip r:embed="rId1" cstate="print"/>
          <a:srcRect/>
          <a:stretch>
            <a:fillRect/>
          </a:stretch>
        </p:blipFill>
        <p:spPr bwMode="auto">
          <a:xfrm>
            <a:off x="1187624" y="2276872"/>
            <a:ext cx="4572000" cy="4381500"/>
          </a:xfrm>
          <a:prstGeom prst="rect">
            <a:avLst/>
          </a:prstGeom>
          <a:noFill/>
          <a:ln w="9525">
            <a:noFill/>
            <a:miter lim="800000"/>
            <a:headEnd/>
            <a:tailEnd/>
          </a:ln>
        </p:spPr>
      </p:pic>
      <p:sp>
        <p:nvSpPr>
          <p:cNvPr id="4" name="TextBox 3"/>
          <p:cNvSpPr txBox="1"/>
          <p:nvPr/>
        </p:nvSpPr>
        <p:spPr>
          <a:xfrm>
            <a:off x="6084168" y="3140968"/>
            <a:ext cx="2736304" cy="193899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ru-RU" sz="2400" dirty="0" smtClean="0"/>
              <a:t>Букеларији, Велизарови коњаници током похода на Африку, 533-534. г</a:t>
            </a:r>
            <a:r>
              <a:rPr lang="sr-Latn-RS" sz="2400" dirty="0" smtClean="0"/>
              <a:t>.</a:t>
            </a:r>
            <a:endParaRPr lang="en-US" sz="2400" dirty="0"/>
          </a:p>
        </p:txBody>
      </p:sp>
    </p:spTree>
  </p:cSld>
  <p:clrMapOvr>
    <a:masterClrMapping/>
  </p:clrMapOvr>
  <p:transition spd="slow">
    <p:push dir="d"/>
    <p:sndAc>
      <p:stSnd>
        <p:snd r:embed="rId2" name="bomb.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25014"/>
            <a:ext cx="9144000" cy="1938992"/>
          </a:xfrm>
          <a:prstGeom prst="rect">
            <a:avLst/>
          </a:prstGeom>
          <a:solidFill>
            <a:srgbClr val="00B0F0"/>
          </a:solid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FFFF00"/>
                </a:solidFill>
                <a:effectLst/>
                <a:latin typeface="Helvetica" pitchFamily="34" charset="0"/>
                <a:cs typeface="Arial" panose="020B0604020202020204" pitchFamily="34" charset="0"/>
              </a:rPr>
              <a:t>536</a:t>
            </a:r>
            <a:r>
              <a:rPr kumimoji="0" lang="en-US" sz="2400" b="1" i="0" u="none" strike="noStrike" cap="none" normalizeH="0" baseline="0" dirty="0" smtClean="0">
                <a:ln>
                  <a:noFill/>
                </a:ln>
                <a:solidFill>
                  <a:srgbClr val="FF0000"/>
                </a:solidFill>
                <a:effectLst/>
                <a:latin typeface="Helvetica" pitchFamily="34" charset="0"/>
                <a:cs typeface="Arial" panose="020B0604020202020204" pitchFamily="34" charset="0"/>
              </a:rPr>
              <a:t>, </a:t>
            </a:r>
            <a:r>
              <a:rPr kumimoji="0" lang="en-US" sz="2400" b="1" i="0" u="none" strike="noStrike" cap="none" normalizeH="0" baseline="0" dirty="0" err="1" smtClean="0">
                <a:ln>
                  <a:noFill/>
                </a:ln>
                <a:solidFill>
                  <a:srgbClr val="FF0000"/>
                </a:solidFill>
                <a:effectLst/>
                <a:latin typeface="Helvetica" pitchFamily="34" charset="0"/>
                <a:cs typeface="Arial" panose="020B0604020202020204" pitchFamily="34" charset="0"/>
              </a:rPr>
              <a:t>славни</a:t>
            </a:r>
            <a:r>
              <a:rPr kumimoji="0" lang="en-US" sz="2400" b="1" i="0" u="none" strike="noStrike" cap="none" normalizeH="0" baseline="0" dirty="0" smtClean="0">
                <a:ln>
                  <a:noFill/>
                </a:ln>
                <a:solidFill>
                  <a:srgbClr val="FF0000"/>
                </a:solidFill>
                <a:effectLst/>
                <a:latin typeface="Helvetica" pitchFamily="34" charset="0"/>
                <a:cs typeface="Arial" panose="020B0604020202020204" pitchFamily="34" charset="0"/>
              </a:rPr>
              <a:t> </a:t>
            </a:r>
            <a:r>
              <a:rPr kumimoji="0" lang="en-US" sz="2400" b="1" i="0" u="none" strike="noStrike" cap="none" normalizeH="0" baseline="0" dirty="0" err="1" smtClean="0">
                <a:ln>
                  <a:noFill/>
                </a:ln>
                <a:solidFill>
                  <a:srgbClr val="FF0000"/>
                </a:solidFill>
                <a:effectLst/>
                <a:latin typeface="Helvetica" pitchFamily="34" charset="0"/>
                <a:cs typeface="Arial" panose="020B0604020202020204" pitchFamily="34" charset="0"/>
              </a:rPr>
              <a:t>војсковођа</a:t>
            </a:r>
            <a:r>
              <a:rPr kumimoji="0" lang="en-US" sz="2400" b="1" i="0" u="none" strike="noStrike" cap="none" normalizeH="0" baseline="0" dirty="0" smtClean="0">
                <a:ln>
                  <a:noFill/>
                </a:ln>
                <a:solidFill>
                  <a:srgbClr val="FF0000"/>
                </a:solidFill>
                <a:effectLst/>
                <a:latin typeface="Helvetica" pitchFamily="34" charset="0"/>
                <a:cs typeface="Arial" panose="020B0604020202020204" pitchFamily="34" charset="0"/>
              </a:rPr>
              <a:t> </a:t>
            </a:r>
            <a:r>
              <a:rPr kumimoji="0" lang="en-US" sz="2400" b="1" i="0" u="none" strike="noStrike" cap="none" normalizeH="0" baseline="0" dirty="0" err="1" smtClean="0">
                <a:ln>
                  <a:noFill/>
                </a:ln>
                <a:solidFill>
                  <a:srgbClr val="FFFF00"/>
                </a:solidFill>
                <a:effectLst/>
                <a:latin typeface="Helvetica" pitchFamily="34" charset="0"/>
                <a:cs typeface="Arial" panose="020B0604020202020204" pitchFamily="34" charset="0"/>
              </a:rPr>
              <a:t>Велизар</a:t>
            </a:r>
            <a:r>
              <a:rPr kumimoji="0" lang="en-US" sz="2400" b="1" i="0" u="none" strike="noStrike" cap="none" normalizeH="0" baseline="0" dirty="0" smtClean="0">
                <a:ln>
                  <a:noFill/>
                </a:ln>
                <a:solidFill>
                  <a:srgbClr val="FF0000"/>
                </a:solidFill>
                <a:effectLst/>
                <a:latin typeface="Helvetica" pitchFamily="34" charset="0"/>
                <a:cs typeface="Arial" panose="020B0604020202020204" pitchFamily="34" charset="0"/>
              </a:rPr>
              <a:t> </a:t>
            </a:r>
            <a:r>
              <a:rPr kumimoji="0" lang="en-US" sz="2400" b="1" i="0" u="none" strike="noStrike" cap="none" normalizeH="0" baseline="0" dirty="0" err="1" smtClean="0">
                <a:ln>
                  <a:noFill/>
                </a:ln>
                <a:solidFill>
                  <a:srgbClr val="FF0000"/>
                </a:solidFill>
                <a:effectLst/>
                <a:latin typeface="Helvetica" pitchFamily="34" charset="0"/>
                <a:cs typeface="Arial" panose="020B0604020202020204" pitchFamily="34" charset="0"/>
              </a:rPr>
              <a:t>ушао</a:t>
            </a:r>
            <a:r>
              <a:rPr kumimoji="0" lang="en-US" sz="2400" b="1" i="0" u="none" strike="noStrike" cap="none" normalizeH="0" baseline="0" dirty="0" smtClean="0">
                <a:ln>
                  <a:noFill/>
                </a:ln>
                <a:solidFill>
                  <a:srgbClr val="FF0000"/>
                </a:solidFill>
                <a:effectLst/>
                <a:latin typeface="Helvetica" pitchFamily="34" charset="0"/>
                <a:cs typeface="Arial" panose="020B0604020202020204" pitchFamily="34" charset="0"/>
              </a:rPr>
              <a:t> </a:t>
            </a:r>
            <a:r>
              <a:rPr kumimoji="0" lang="en-US" sz="2400" b="1" i="0" u="none" strike="noStrike" cap="none" normalizeH="0" baseline="0" dirty="0" err="1" smtClean="0">
                <a:ln>
                  <a:noFill/>
                </a:ln>
                <a:solidFill>
                  <a:srgbClr val="FF0000"/>
                </a:solidFill>
                <a:effectLst/>
                <a:latin typeface="Helvetica" pitchFamily="34" charset="0"/>
                <a:cs typeface="Arial" panose="020B0604020202020204" pitchFamily="34" charset="0"/>
              </a:rPr>
              <a:t>је</a:t>
            </a:r>
            <a:r>
              <a:rPr kumimoji="0" lang="en-US" sz="2400" b="1" i="0" u="none" strike="noStrike" cap="none" normalizeH="0" baseline="0" dirty="0" smtClean="0">
                <a:ln>
                  <a:noFill/>
                </a:ln>
                <a:solidFill>
                  <a:srgbClr val="FF0000"/>
                </a:solidFill>
                <a:effectLst/>
                <a:latin typeface="Helvetica" pitchFamily="34" charset="0"/>
                <a:cs typeface="Arial" panose="020B0604020202020204" pitchFamily="34" charset="0"/>
              </a:rPr>
              <a:t> </a:t>
            </a:r>
            <a:r>
              <a:rPr kumimoji="0" lang="en-US" sz="2400" b="1" i="0" u="none" strike="noStrike" cap="none" normalizeH="0" baseline="0" dirty="0" err="1" smtClean="0">
                <a:ln>
                  <a:noFill/>
                </a:ln>
                <a:solidFill>
                  <a:srgbClr val="FF0000"/>
                </a:solidFill>
                <a:effectLst/>
                <a:latin typeface="Helvetica" pitchFamily="34" charset="0"/>
                <a:cs typeface="Arial" panose="020B0604020202020204" pitchFamily="34" charset="0"/>
              </a:rPr>
              <a:t>са</a:t>
            </a:r>
            <a:r>
              <a:rPr kumimoji="0" lang="en-US" sz="2400" b="1" i="0" u="none" strike="noStrike" cap="none" normalizeH="0" baseline="0" dirty="0" smtClean="0">
                <a:ln>
                  <a:noFill/>
                </a:ln>
                <a:solidFill>
                  <a:srgbClr val="FF0000"/>
                </a:solidFill>
                <a:effectLst/>
                <a:latin typeface="Helvetica" pitchFamily="34" charset="0"/>
                <a:cs typeface="Arial" panose="020B0604020202020204" pitchFamily="34" charset="0"/>
              </a:rPr>
              <a:t> </a:t>
            </a:r>
            <a:r>
              <a:rPr kumimoji="0" lang="en-US" sz="2400" b="1" i="0" u="none" strike="noStrike" cap="none" normalizeH="0" baseline="0" dirty="0" err="1" smtClean="0">
                <a:ln>
                  <a:noFill/>
                </a:ln>
                <a:solidFill>
                  <a:srgbClr val="FF0000"/>
                </a:solidFill>
                <a:effectLst/>
                <a:latin typeface="Helvetica" pitchFamily="34" charset="0"/>
                <a:cs typeface="Arial" panose="020B0604020202020204" pitchFamily="34" charset="0"/>
              </a:rPr>
              <a:t>малобројном</a:t>
            </a:r>
            <a:r>
              <a:rPr kumimoji="0" lang="en-US" sz="2400" b="1" i="0" u="none" strike="noStrike" cap="none" normalizeH="0" baseline="0" dirty="0" smtClean="0">
                <a:ln>
                  <a:noFill/>
                </a:ln>
                <a:solidFill>
                  <a:srgbClr val="FF0000"/>
                </a:solidFill>
                <a:effectLst/>
                <a:latin typeface="Helvetica" pitchFamily="34" charset="0"/>
                <a:cs typeface="Arial" panose="020B0604020202020204" pitchFamily="34" charset="0"/>
              </a:rPr>
              <a:t> </a:t>
            </a:r>
            <a:r>
              <a:rPr kumimoji="0" lang="en-US" sz="2400" b="1" i="0" u="none" strike="noStrike" cap="none" normalizeH="0" baseline="0" dirty="0" err="1" smtClean="0">
                <a:ln>
                  <a:noFill/>
                </a:ln>
                <a:solidFill>
                  <a:srgbClr val="FF0000"/>
                </a:solidFill>
                <a:effectLst/>
                <a:latin typeface="Helvetica" pitchFamily="34" charset="0"/>
                <a:cs typeface="Arial" panose="020B0604020202020204" pitchFamily="34" charset="0"/>
              </a:rPr>
              <a:t>војском</a:t>
            </a:r>
            <a:r>
              <a:rPr kumimoji="0" lang="en-US" sz="2400" b="1" i="0" u="none" strike="noStrike" cap="none" normalizeH="0" baseline="0" dirty="0" smtClean="0">
                <a:ln>
                  <a:noFill/>
                </a:ln>
                <a:solidFill>
                  <a:srgbClr val="FF0000"/>
                </a:solidFill>
                <a:effectLst/>
                <a:latin typeface="Helvetica" pitchFamily="34" charset="0"/>
                <a:cs typeface="Arial" panose="020B0604020202020204" pitchFamily="34" charset="0"/>
              </a:rPr>
              <a:t> у </a:t>
            </a:r>
            <a:r>
              <a:rPr kumimoji="0" lang="en-US" sz="2400" b="1" i="0" u="none" strike="noStrike" cap="none" normalizeH="0" baseline="0" dirty="0" err="1" smtClean="0">
                <a:ln>
                  <a:noFill/>
                </a:ln>
                <a:solidFill>
                  <a:srgbClr val="FFFF00"/>
                </a:solidFill>
                <a:effectLst/>
                <a:latin typeface="Helvetica" pitchFamily="34" charset="0"/>
                <a:cs typeface="Arial" panose="020B0604020202020204" pitchFamily="34" charset="0"/>
              </a:rPr>
              <a:t>Рим</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Стара</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престоница</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тако</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је</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поново</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постала</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саставни</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део</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Царства</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Овим</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је</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подухват</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обнове</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царске</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власти</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над</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територијама</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на</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западу</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који</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је</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u="none" strike="noStrike" cap="none" normalizeH="0" baseline="0" dirty="0" err="1" smtClean="0">
                <a:ln>
                  <a:noFill/>
                </a:ln>
                <a:solidFill>
                  <a:srgbClr val="141823"/>
                </a:solidFill>
                <a:effectLst/>
                <a:latin typeface="Helvetica" pitchFamily="34" charset="0"/>
                <a:cs typeface="Arial" panose="020B0604020202020204" pitchFamily="34" charset="0"/>
              </a:rPr>
              <a:t>отпочео</a:t>
            </a:r>
            <a:r>
              <a:rPr kumimoji="0" lang="en-US" sz="2400" b="0" i="0" u="none" strike="noStrike" cap="none" normalizeH="0" baseline="0" dirty="0" smtClean="0">
                <a:ln>
                  <a:noFill/>
                </a:ln>
                <a:solidFill>
                  <a:srgbClr val="141823"/>
                </a:solidFill>
                <a:effectLst/>
                <a:latin typeface="Helvetica" pitchFamily="34" charset="0"/>
                <a:cs typeface="Arial" panose="020B0604020202020204" pitchFamily="34" charset="0"/>
              </a:rPr>
              <a:t> </a:t>
            </a:r>
            <a:r>
              <a:rPr kumimoji="0" lang="en-US" sz="2400" b="0" i="0" strike="noStrike" cap="none" normalizeH="0" baseline="0" dirty="0" smtClean="0">
                <a:ln>
                  <a:noFill/>
                </a:ln>
                <a:solidFill>
                  <a:srgbClr val="141823"/>
                </a:solidFill>
                <a:effectLst/>
                <a:latin typeface="Helvetica" pitchFamily="34" charset="0"/>
                <a:cs typeface="Arial" panose="020B0604020202020204" pitchFamily="34" charset="0"/>
              </a:rPr>
              <a:t>и</a:t>
            </a:r>
            <a:r>
              <a:rPr kumimoji="0" lang="en-US" sz="2400" b="0" i="0" strike="noStrike" cap="none" normalizeH="0" baseline="0" dirty="0" smtClean="0">
                <a:ln>
                  <a:noFill/>
                </a:ln>
                <a:solidFill>
                  <a:srgbClr val="141823"/>
                </a:solidFill>
                <a:effectLst/>
                <a:latin typeface="Helvetica" pitchFamily="34" charset="0"/>
                <a:cs typeface="Arial" panose="020B0604020202020204" pitchFamily="34" charset="0"/>
                <a:hlinkClick r:id="rId1"/>
              </a:rPr>
              <a:t> </a:t>
            </a:r>
            <a:r>
              <a:rPr kumimoji="0" lang="en-US" sz="2400" b="0" i="0" strike="noStrike" cap="none" normalizeH="0" baseline="0" dirty="0" err="1" smtClean="0">
                <a:ln>
                  <a:noFill/>
                </a:ln>
                <a:solidFill>
                  <a:srgbClr val="141823"/>
                </a:solidFill>
                <a:effectLst/>
                <a:latin typeface="Helvetica" pitchFamily="34" charset="0"/>
                <a:cs typeface="Arial" panose="020B0604020202020204" pitchFamily="34" charset="0"/>
                <a:hlinkClick r:id="rId1"/>
              </a:rPr>
              <a:t>којим</a:t>
            </a:r>
            <a:r>
              <a:rPr kumimoji="0" lang="en-US" sz="2400" b="0" i="0" strike="noStrike" cap="none" normalizeH="0" baseline="0" dirty="0" smtClean="0">
                <a:ln>
                  <a:noFill/>
                </a:ln>
                <a:solidFill>
                  <a:srgbClr val="141823"/>
                </a:solidFill>
                <a:effectLst/>
                <a:latin typeface="Helvetica" pitchFamily="34" charset="0"/>
                <a:cs typeface="Arial" panose="020B0604020202020204" pitchFamily="34" charset="0"/>
                <a:hlinkClick r:id="rId1"/>
              </a:rPr>
              <a:t> </a:t>
            </a:r>
            <a:r>
              <a:rPr kumimoji="0" lang="en-US" sz="2400" b="0" i="0" strike="noStrike" cap="none" normalizeH="0" baseline="0" dirty="0" err="1" smtClean="0">
                <a:ln>
                  <a:noFill/>
                </a:ln>
                <a:solidFill>
                  <a:srgbClr val="141823"/>
                </a:solidFill>
                <a:effectLst/>
                <a:latin typeface="Helvetica" pitchFamily="34" charset="0"/>
                <a:cs typeface="Arial" panose="020B0604020202020204" pitchFamily="34" charset="0"/>
                <a:hlinkClick r:id="rId1"/>
              </a:rPr>
              <a:t>је</a:t>
            </a:r>
            <a:r>
              <a:rPr kumimoji="0" lang="en-US" sz="2400" b="0" i="0" strike="noStrike" cap="none" normalizeH="0" baseline="0" dirty="0" smtClean="0">
                <a:ln>
                  <a:noFill/>
                </a:ln>
                <a:solidFill>
                  <a:srgbClr val="141823"/>
                </a:solidFill>
                <a:effectLst/>
                <a:latin typeface="Helvetica" pitchFamily="34" charset="0"/>
                <a:cs typeface="Arial" panose="020B0604020202020204" pitchFamily="34" charset="0"/>
                <a:hlinkClick r:id="rId1"/>
              </a:rPr>
              <a:t> </a:t>
            </a:r>
            <a:r>
              <a:rPr kumimoji="0" lang="en-US" sz="2400" b="0" i="0" strike="noStrike" cap="none" normalizeH="0" baseline="0" dirty="0" err="1" smtClean="0">
                <a:ln>
                  <a:noFill/>
                </a:ln>
                <a:solidFill>
                  <a:srgbClr val="141823"/>
                </a:solidFill>
                <a:effectLst/>
                <a:latin typeface="Helvetica" pitchFamily="34" charset="0"/>
                <a:cs typeface="Arial" panose="020B0604020202020204" pitchFamily="34" charset="0"/>
                <a:hlinkClick r:id="rId1"/>
              </a:rPr>
              <a:t>управљао</a:t>
            </a:r>
            <a:r>
              <a:rPr kumimoji="0" lang="en-US" sz="2400" b="0" i="0" strike="noStrike" cap="none" normalizeH="0" baseline="0" dirty="0" smtClean="0">
                <a:ln>
                  <a:noFill/>
                </a:ln>
                <a:solidFill>
                  <a:srgbClr val="141823"/>
                </a:solidFill>
                <a:effectLst/>
                <a:latin typeface="Helvetica" pitchFamily="34" charset="0"/>
                <a:cs typeface="Arial" panose="020B0604020202020204" pitchFamily="34" charset="0"/>
                <a:hlinkClick r:id="rId1"/>
              </a:rPr>
              <a:t> </a:t>
            </a:r>
            <a:r>
              <a:rPr kumimoji="0" lang="en-US" sz="2400" b="0" i="0" strike="noStrike" cap="none" normalizeH="0" baseline="0" dirty="0" err="1" smtClean="0">
                <a:ln>
                  <a:noFill/>
                </a:ln>
                <a:solidFill>
                  <a:srgbClr val="141823"/>
                </a:solidFill>
                <a:effectLst/>
                <a:latin typeface="Helvetica" pitchFamily="34" charset="0"/>
                <a:cs typeface="Arial" panose="020B0604020202020204" pitchFamily="34" charset="0"/>
                <a:hlinkClick r:id="rId1"/>
              </a:rPr>
              <a:t>цар</a:t>
            </a:r>
            <a:r>
              <a:rPr kumimoji="0" lang="en-US" sz="2400" b="0" i="0" strike="noStrike" cap="none" normalizeH="0" baseline="0" dirty="0" smtClean="0">
                <a:ln>
                  <a:noFill/>
                </a:ln>
                <a:solidFill>
                  <a:srgbClr val="141823"/>
                </a:solidFill>
                <a:effectLst/>
                <a:latin typeface="Helvetica" pitchFamily="34" charset="0"/>
                <a:cs typeface="Arial" panose="020B0604020202020204" pitchFamily="34" charset="0"/>
                <a:hlinkClick r:id="rId1"/>
              </a:rPr>
              <a:t> </a:t>
            </a:r>
            <a:r>
              <a:rPr kumimoji="0" lang="en-US" sz="2400" b="0" i="0" strike="noStrike" cap="none" normalizeH="0" baseline="0" dirty="0" err="1" smtClean="0">
                <a:ln>
                  <a:noFill/>
                </a:ln>
                <a:solidFill>
                  <a:srgbClr val="141823"/>
                </a:solidFill>
                <a:effectLst/>
                <a:latin typeface="Helvetica" pitchFamily="34" charset="0"/>
                <a:cs typeface="Arial" panose="020B0604020202020204" pitchFamily="34" charset="0"/>
                <a:hlinkClick r:id="rId1"/>
              </a:rPr>
              <a:t>Јустинијан</a:t>
            </a:r>
            <a:r>
              <a:rPr kumimoji="0" lang="en-US" sz="2400" b="0" i="0" strike="noStrike" cap="none" normalizeH="0" baseline="0" dirty="0" smtClean="0">
                <a:ln>
                  <a:noFill/>
                </a:ln>
                <a:solidFill>
                  <a:srgbClr val="141823"/>
                </a:solidFill>
                <a:effectLst/>
                <a:latin typeface="Helvetica" pitchFamily="34" charset="0"/>
                <a:cs typeface="Arial" panose="020B0604020202020204" pitchFamily="34" charset="0"/>
                <a:hlinkClick r:id="rId1"/>
              </a:rPr>
              <a:t> I </a:t>
            </a:r>
            <a:r>
              <a:rPr kumimoji="0" lang="en-US" sz="2400" b="0" i="0" strike="noStrike" cap="none" normalizeH="0" baseline="0" dirty="0" err="1" smtClean="0">
                <a:ln>
                  <a:noFill/>
                </a:ln>
                <a:solidFill>
                  <a:srgbClr val="141823"/>
                </a:solidFill>
                <a:effectLst/>
                <a:latin typeface="Helvetica" pitchFamily="34" charset="0"/>
                <a:cs typeface="Arial" panose="020B0604020202020204" pitchFamily="34" charset="0"/>
                <a:hlinkClick r:id="rId1"/>
              </a:rPr>
              <a:t>доживео</a:t>
            </a:r>
            <a:r>
              <a:rPr kumimoji="0" lang="en-US" sz="2400" b="0" i="0" strike="noStrike" cap="none" normalizeH="0" baseline="0" dirty="0" smtClean="0">
                <a:ln>
                  <a:noFill/>
                </a:ln>
                <a:solidFill>
                  <a:srgbClr val="141823"/>
                </a:solidFill>
                <a:effectLst/>
                <a:latin typeface="Helvetica" pitchFamily="34" charset="0"/>
                <a:cs typeface="Arial" panose="020B0604020202020204" pitchFamily="34" charset="0"/>
                <a:hlinkClick r:id="rId1"/>
              </a:rPr>
              <a:t> </a:t>
            </a:r>
            <a:r>
              <a:rPr kumimoji="0" lang="en-US" sz="2400" b="0" i="0" strike="noStrike" cap="none" normalizeH="0" baseline="0" dirty="0" err="1" smtClean="0">
                <a:ln>
                  <a:noFill/>
                </a:ln>
                <a:solidFill>
                  <a:srgbClr val="141823"/>
                </a:solidFill>
                <a:effectLst/>
                <a:latin typeface="Helvetica" pitchFamily="34" charset="0"/>
                <a:cs typeface="Arial" panose="020B0604020202020204" pitchFamily="34" charset="0"/>
                <a:hlinkClick r:id="rId1"/>
              </a:rPr>
              <a:t>један</a:t>
            </a:r>
            <a:r>
              <a:rPr kumimoji="0" lang="en-US" sz="2400" b="0" i="0" strike="noStrike" cap="none" normalizeH="0" baseline="0" dirty="0" smtClean="0">
                <a:ln>
                  <a:noFill/>
                </a:ln>
                <a:solidFill>
                  <a:srgbClr val="141823"/>
                </a:solidFill>
                <a:effectLst/>
                <a:latin typeface="Helvetica" pitchFamily="34" charset="0"/>
                <a:cs typeface="Arial" panose="020B0604020202020204" pitchFamily="34" charset="0"/>
                <a:hlinkClick r:id="rId1"/>
              </a:rPr>
              <a:t> </a:t>
            </a:r>
            <a:r>
              <a:rPr kumimoji="0" lang="en-US" sz="2400" b="0" i="0" strike="noStrike" cap="none" normalizeH="0" baseline="0" dirty="0" err="1" smtClean="0">
                <a:ln>
                  <a:noFill/>
                </a:ln>
                <a:solidFill>
                  <a:srgbClr val="141823"/>
                </a:solidFill>
                <a:effectLst/>
                <a:latin typeface="Helvetica" pitchFamily="34" charset="0"/>
                <a:cs typeface="Arial" panose="020B0604020202020204" pitchFamily="34" charset="0"/>
                <a:hlinkClick r:id="rId1"/>
              </a:rPr>
              <a:t>од</a:t>
            </a:r>
            <a:r>
              <a:rPr kumimoji="0" lang="en-US" sz="2400" b="0" i="0" strike="noStrike" cap="none" normalizeH="0" baseline="0" dirty="0" smtClean="0">
                <a:ln>
                  <a:noFill/>
                </a:ln>
                <a:solidFill>
                  <a:srgbClr val="141823"/>
                </a:solidFill>
                <a:effectLst/>
                <a:latin typeface="Helvetica" pitchFamily="34" charset="0"/>
                <a:cs typeface="Arial" panose="020B0604020202020204" pitchFamily="34" charset="0"/>
                <a:hlinkClick r:id="rId1"/>
              </a:rPr>
              <a:t> </a:t>
            </a:r>
            <a:r>
              <a:rPr kumimoji="0" lang="en-US" sz="2400" b="0" i="0" strike="noStrike" cap="none" normalizeH="0" baseline="0" dirty="0" err="1" smtClean="0">
                <a:ln>
                  <a:noFill/>
                </a:ln>
                <a:solidFill>
                  <a:srgbClr val="141823"/>
                </a:solidFill>
                <a:effectLst/>
                <a:latin typeface="Helvetica" pitchFamily="34" charset="0"/>
                <a:cs typeface="Arial" panose="020B0604020202020204" pitchFamily="34" charset="0"/>
                <a:hlinkClick r:id="rId1"/>
              </a:rPr>
              <a:t>својих</a:t>
            </a:r>
            <a:r>
              <a:rPr kumimoji="0" lang="en-US" sz="2400" b="0" i="0" strike="noStrike" cap="none" normalizeH="0" baseline="0" dirty="0" smtClean="0">
                <a:ln>
                  <a:noFill/>
                </a:ln>
                <a:solidFill>
                  <a:srgbClr val="141823"/>
                </a:solidFill>
                <a:effectLst/>
                <a:latin typeface="Helvetica" pitchFamily="34" charset="0"/>
                <a:cs typeface="Arial" panose="020B0604020202020204" pitchFamily="34" charset="0"/>
                <a:hlinkClick r:id="rId1"/>
              </a:rPr>
              <a:t> </a:t>
            </a:r>
            <a:r>
              <a:rPr kumimoji="0" lang="en-US" sz="2400" b="0" i="0" strike="noStrike" cap="none" normalizeH="0" baseline="0" dirty="0" err="1" smtClean="0">
                <a:ln>
                  <a:noFill/>
                </a:ln>
                <a:solidFill>
                  <a:srgbClr val="141823"/>
                </a:solidFill>
                <a:effectLst/>
                <a:latin typeface="Helvetica" pitchFamily="34" charset="0"/>
                <a:cs typeface="Arial" panose="020B0604020202020204" pitchFamily="34" charset="0"/>
                <a:hlinkClick r:id="rId1"/>
              </a:rPr>
              <a:t>врхунац</a:t>
            </a:r>
            <a:r>
              <a:rPr kumimoji="0" lang="sr-Cyrl-RS" sz="2400" b="0" i="0" strike="noStrike" cap="none" normalizeH="0" baseline="0" dirty="0" smtClean="0">
                <a:ln>
                  <a:noFill/>
                </a:ln>
                <a:solidFill>
                  <a:srgbClr val="141823"/>
                </a:solidFill>
                <a:effectLst/>
                <a:latin typeface="Helvetica" pitchFamily="34" charset="0"/>
                <a:cs typeface="Arial" panose="020B0604020202020204" pitchFamily="34" charset="0"/>
                <a:hlinkClick r:id="rId1"/>
              </a:rPr>
              <a:t>а.</a:t>
            </a:r>
            <a:r>
              <a:rPr kumimoji="0" lang="en-US" sz="900" b="0" i="0" strike="noStrike" cap="none" normalizeH="0" baseline="0" dirty="0" smtClean="0">
                <a:ln>
                  <a:noFill/>
                </a:ln>
                <a:solidFill>
                  <a:srgbClr val="3B5998"/>
                </a:solidFill>
                <a:effectLst/>
                <a:latin typeface="Helvetica" pitchFamily="34" charset="0"/>
                <a:cs typeface="Arial" panose="020B0604020202020204" pitchFamily="34" charset="0"/>
                <a:hlinkClick r:id="rId1"/>
              </a:rPr>
              <a:t>  </a:t>
            </a:r>
            <a:endParaRPr kumimoji="0" lang="en-US" sz="21600" b="0" i="0" strike="noStrike" cap="none" normalizeH="0" baseline="0" dirty="0" smtClean="0">
              <a:ln>
                <a:noFill/>
              </a:ln>
              <a:solidFill>
                <a:srgbClr val="3B5998"/>
              </a:solidFill>
              <a:effectLst/>
              <a:latin typeface="Helvetica" pitchFamily="34" charset="0"/>
              <a:cs typeface="Arial" panose="020B0604020202020204" pitchFamily="34" charset="0"/>
            </a:endParaRPr>
          </a:p>
        </p:txBody>
      </p:sp>
      <p:pic>
        <p:nvPicPr>
          <p:cNvPr id="1026" name="Picture 2" descr="НА ДАНАШЊИ ДАН, 9. децембра 536. године, славни војсковођа Велизар ушао је са малобројном војском у Рим. Стара престоница тако је након 60 година, 3 месеца и 17 дана поново постала саставни део Царства. Овим је подухват обнове царске власти над територијама на западу који је отпочео и којим је управљао цар Јустинијан I доживео један од својих врхунаца.">
            <a:hlinkClick r:id="rId1"/>
          </p:cNvPr>
          <p:cNvPicPr>
            <a:picLocks noChangeAspect="1" noChangeArrowheads="1"/>
          </p:cNvPicPr>
          <p:nvPr/>
        </p:nvPicPr>
        <p:blipFill>
          <a:blip r:embed="rId2" cstate="print"/>
          <a:srcRect/>
          <a:stretch>
            <a:fillRect/>
          </a:stretch>
        </p:blipFill>
        <p:spPr bwMode="auto">
          <a:xfrm>
            <a:off x="1187624" y="3068960"/>
            <a:ext cx="6984776" cy="3429000"/>
          </a:xfrm>
          <a:prstGeom prst="rect">
            <a:avLst/>
          </a:prstGeom>
          <a:noFill/>
        </p:spPr>
      </p:pic>
    </p:spTree>
  </p:cSld>
  <p:clrMapOvr>
    <a:masterClrMapping/>
  </p:clrMapOvr>
  <p:transition spd="slow">
    <p:pull dir="rd"/>
    <p:sndAc>
      <p:stSnd>
        <p:snd r:embed="rId3" name="drumroll.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bcdn-sphotos-h-a.akamaihd.net/hphotos-ak-xfp1/v/t1.0-9/10644908_698433290269364_3861936886730758258_n.jpg?oh=0dd7eeff21135ea25ac66ef94d6aaf17&amp;oe=5576155F&amp;__gda__=1435537622_255d86f4483b04ccf4cb4bd5835f02c9"/>
          <p:cNvPicPr>
            <a:picLocks noChangeAspect="1" noChangeArrowheads="1"/>
          </p:cNvPicPr>
          <p:nvPr/>
        </p:nvPicPr>
        <p:blipFill>
          <a:blip r:embed="rId1" cstate="print"/>
          <a:srcRect/>
          <a:stretch>
            <a:fillRect/>
          </a:stretch>
        </p:blipFill>
        <p:spPr bwMode="auto">
          <a:xfrm>
            <a:off x="2987824" y="0"/>
            <a:ext cx="6156176" cy="6858000"/>
          </a:xfrm>
          <a:prstGeom prst="rect">
            <a:avLst/>
          </a:prstGeom>
          <a:noFill/>
        </p:spPr>
      </p:pic>
      <p:sp>
        <p:nvSpPr>
          <p:cNvPr id="4" name="TextBox 3"/>
          <p:cNvSpPr txBox="1"/>
          <p:nvPr/>
        </p:nvSpPr>
        <p:spPr>
          <a:xfrm>
            <a:off x="0" y="0"/>
            <a:ext cx="3491880" cy="7000955"/>
          </a:xfrm>
          <a:prstGeom prst="rect">
            <a:avLst/>
          </a:prstGeom>
          <a:noFill/>
        </p:spPr>
        <p:txBody>
          <a:bodyPr wrap="square" rtlCol="0">
            <a:spAutoFit/>
          </a:bodyPr>
          <a:lstStyle/>
          <a:p>
            <a:r>
              <a:rPr lang="ru-RU" b="1" dirty="0" smtClean="0"/>
              <a:t>Према предању, велики војсковођа </a:t>
            </a:r>
            <a:r>
              <a:rPr lang="ru-RU" b="1" dirty="0" smtClean="0">
                <a:solidFill>
                  <a:srgbClr val="FFFF00"/>
                </a:solidFill>
              </a:rPr>
              <a:t>Велизар</a:t>
            </a:r>
            <a:r>
              <a:rPr lang="ru-RU" b="1" dirty="0" smtClean="0"/>
              <a:t> је на својој кациги носио само једноставну белу кићанку, начињену од длаке коњског репа. Млади Велизар, наставља предање, био је изабран од својих другова у војној школи за предводника. Његова група морала је да изабере боју по којој би се разликовала од осталих, па је Велизар изабрао белу. Када је постао високи заповедник ромејске војске поново је морао да донесе одлуку о боји по којој ће остали заповедници и војници разликовати свог војсковођу. Он се определио за белу, иако су сви очекивали да ће изабрати плаву боју, омиљену цару Јустинијану. </a:t>
            </a:r>
            <a:r>
              <a:rPr lang="ru-RU" b="1" dirty="0" smtClean="0">
                <a:solidFill>
                  <a:schemeClr val="tx1"/>
                </a:solidFill>
                <a:effectLst>
                  <a:outerShdw blurRad="38100" dist="38100" dir="2700000" algn="tl">
                    <a:srgbClr val="000000">
                      <a:alpha val="43137"/>
                    </a:srgbClr>
                  </a:outerShdw>
                </a:effectLst>
              </a:rPr>
              <a:t>Поред беле кићанке, предање бележи да је Велизар у боју увек јахао белог коња.</a:t>
            </a:r>
            <a:endParaRPr lang="ru-RU" b="1" dirty="0" smtClean="0">
              <a:solidFill>
                <a:schemeClr val="tx1"/>
              </a:solidFill>
              <a:effectLst>
                <a:outerShdw blurRad="38100" dist="38100" dir="2700000" algn="tl">
                  <a:srgbClr val="000000">
                    <a:alpha val="43137"/>
                  </a:srgbClr>
                </a:outerShdw>
              </a:effectLst>
            </a:endParaRPr>
          </a:p>
        </p:txBody>
      </p:sp>
    </p:spTree>
  </p:cSld>
  <p:clrMapOvr>
    <a:masterClrMapping/>
  </p:clrMapOvr>
  <p:transition>
    <p:wedge/>
    <p:sndAc>
      <p:stSnd>
        <p:snd r:embed="rId2" name="drumroll.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ak.fbcdn.net/sphotos-c.ak/hphotos-ak-xpa1/v/t1.0-9/10906564_672992159480144_6985587423705158037_n.jpg?oh=1b723d895e414971d858dda1b1e9c6dc&amp;oe=552543FC&amp;__gda__=1429000516_69e30db51fd7c5d03d516cc04c6871f3"/>
          <p:cNvPicPr>
            <a:picLocks noChangeAspect="1" noChangeArrowheads="1"/>
          </p:cNvPicPr>
          <p:nvPr/>
        </p:nvPicPr>
        <p:blipFill>
          <a:blip r:embed="rId1" cstate="print"/>
          <a:srcRect/>
          <a:stretch>
            <a:fillRect/>
          </a:stretch>
        </p:blipFill>
        <p:spPr bwMode="auto">
          <a:xfrm>
            <a:off x="0" y="0"/>
            <a:ext cx="9144000" cy="7172326"/>
          </a:xfrm>
          <a:prstGeom prst="rect">
            <a:avLst/>
          </a:prstGeom>
          <a:noFill/>
        </p:spPr>
      </p:pic>
      <p:sp>
        <p:nvSpPr>
          <p:cNvPr id="3" name="TextBox 2"/>
          <p:cNvSpPr txBox="1"/>
          <p:nvPr/>
        </p:nvSpPr>
        <p:spPr>
          <a:xfrm>
            <a:off x="2267744" y="6453336"/>
            <a:ext cx="5472608" cy="1015663"/>
          </a:xfrm>
          <a:prstGeom prst="rect">
            <a:avLst/>
          </a:prstGeom>
          <a:noFill/>
        </p:spPr>
        <p:txBody>
          <a:bodyPr wrap="square" rtlCol="0">
            <a:spAutoFit/>
          </a:bodyPr>
          <a:lstStyle/>
          <a:p>
            <a:r>
              <a:rPr lang="sr-Cyrl-CS" sz="2400" b="1" dirty="0" smtClean="0"/>
              <a:t>ЈУСТИНИЈАНОВА ВОЈСКА, </a:t>
            </a:r>
            <a:r>
              <a:rPr lang="en-US" sz="2400" b="1" dirty="0" smtClean="0"/>
              <a:t>VI </a:t>
            </a:r>
            <a:r>
              <a:rPr lang="sr-Cyrl-CS" sz="2400" b="1" dirty="0" smtClean="0"/>
              <a:t>СТОЛЕЋЕ</a:t>
            </a:r>
            <a:endParaRPr lang="sr-Cyrl-CS" sz="2400" b="1" dirty="0" smtClean="0"/>
          </a:p>
          <a:p>
            <a:br>
              <a:rPr lang="sr-Cyrl-CS" dirty="0" smtClean="0"/>
            </a:br>
            <a:endParaRPr lang="en-US" dirty="0"/>
          </a:p>
        </p:txBody>
      </p:sp>
    </p:spTree>
  </p:cSld>
  <p:clrMapOvr>
    <a:masterClrMapping/>
  </p:clrMapOvr>
  <p:transition spd="slow">
    <p:wheel spokes="3"/>
    <p:sndAc>
      <p:stSnd>
        <p:snd r:embed="rId2" name="drumroll.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m.ak.fbcdn.net/sphotos-b.ak/hphotos-ak-xfp1/v/t1.0-9/10377528_669702419809118_8424928278591905085_n.jpg?oh=d36e7521a2f1411412d11aa2696384ff&amp;oe=552102B2&amp;__gda__=1430315835_707d8bd7f8cf8328b4c00c9c8c244544"/>
          <p:cNvPicPr>
            <a:picLocks noChangeAspect="1" noChangeArrowheads="1"/>
          </p:cNvPicPr>
          <p:nvPr/>
        </p:nvPicPr>
        <p:blipFill>
          <a:blip r:embed="rId1" cstate="print"/>
          <a:srcRect/>
          <a:stretch>
            <a:fillRect/>
          </a:stretch>
        </p:blipFill>
        <p:spPr bwMode="auto">
          <a:xfrm>
            <a:off x="0" y="548680"/>
            <a:ext cx="9144000" cy="6128345"/>
          </a:xfrm>
          <a:prstGeom prst="rect">
            <a:avLst/>
          </a:prstGeom>
          <a:noFill/>
        </p:spPr>
      </p:pic>
      <p:sp>
        <p:nvSpPr>
          <p:cNvPr id="3" name="TextBox 2"/>
          <p:cNvSpPr txBox="1"/>
          <p:nvPr/>
        </p:nvSpPr>
        <p:spPr>
          <a:xfrm>
            <a:off x="0" y="0"/>
            <a:ext cx="9144000" cy="523220"/>
          </a:xfrm>
          <a:prstGeom prst="rect">
            <a:avLst/>
          </a:prstGeom>
          <a:noFill/>
        </p:spPr>
        <p:txBody>
          <a:bodyPr wrap="square" rtlCol="0">
            <a:spAutoFit/>
          </a:bodyPr>
          <a:lstStyle/>
          <a:p>
            <a:pPr algn="ctr"/>
            <a:r>
              <a:rPr lang="sr-Cyrl-CS" sz="2800" b="1" dirty="0" smtClean="0">
                <a:effectLst>
                  <a:outerShdw blurRad="38100" dist="38100" dir="2700000" algn="tl">
                    <a:srgbClr val="000000">
                      <a:alpha val="43137"/>
                    </a:srgbClr>
                  </a:outerShdw>
                </a:effectLst>
              </a:rPr>
              <a:t>Византијска војска </a:t>
            </a:r>
            <a:r>
              <a:rPr lang="sr-Latn-RS" sz="2800" b="1" dirty="0" smtClean="0">
                <a:effectLst>
                  <a:outerShdw blurRad="38100" dist="38100" dir="2700000" algn="tl">
                    <a:srgbClr val="000000">
                      <a:alpha val="43137"/>
                    </a:srgbClr>
                  </a:outerShdw>
                </a:effectLst>
              </a:rPr>
              <a:t>VI –VII </a:t>
            </a:r>
            <a:r>
              <a:rPr lang="ru-RU" sz="2800" dirty="0" smtClean="0"/>
              <a:t>век</a:t>
            </a:r>
            <a:endParaRPr lang="en-US" sz="2800" b="1" dirty="0">
              <a:effectLst>
                <a:outerShdw blurRad="38100" dist="38100" dir="2700000" algn="tl">
                  <a:srgbClr val="000000">
                    <a:alpha val="43137"/>
                  </a:srgbClr>
                </a:outerShdw>
              </a:effectLst>
            </a:endParaRPr>
          </a:p>
        </p:txBody>
      </p:sp>
    </p:spTree>
  </p:cSld>
  <p:clrMapOvr>
    <a:masterClrMapping/>
  </p:clrMapOvr>
  <p:transition>
    <p:wedge/>
    <p:sndAc>
      <p:stSnd>
        <p:snd r:embed="rId2" name="drumroll.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cstate="print"/>
          <a:srcRect/>
          <a:stretch>
            <a:fillRect/>
          </a:stretch>
        </p:blipFill>
        <p:spPr bwMode="auto">
          <a:xfrm>
            <a:off x="971600" y="2132856"/>
            <a:ext cx="2105025"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p:cNvPicPr>
            <a:picLocks noChangeAspect="1" noChangeArrowheads="1"/>
          </p:cNvPicPr>
          <p:nvPr/>
        </p:nvPicPr>
        <p:blipFill>
          <a:blip r:embed="rId2" cstate="print"/>
          <a:srcRect/>
          <a:stretch>
            <a:fillRect/>
          </a:stretch>
        </p:blipFill>
        <p:spPr bwMode="auto">
          <a:xfrm>
            <a:off x="5796136" y="2204864"/>
            <a:ext cx="1876425" cy="2870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115616" y="5373216"/>
            <a:ext cx="2016224" cy="400110"/>
          </a:xfrm>
          <a:prstGeom prst="rect">
            <a:avLst/>
          </a:prstGeom>
          <a:noFill/>
        </p:spPr>
        <p:txBody>
          <a:bodyPr wrap="square" rtlCol="0">
            <a:spAutoFit/>
          </a:bodyPr>
          <a:lstStyle/>
          <a:p>
            <a:r>
              <a:rPr lang="sr-Cyrl-CS" sz="2000" b="1" dirty="0" smtClean="0">
                <a:solidFill>
                  <a:srgbClr val="FFFF00"/>
                </a:solidFill>
              </a:rPr>
              <a:t>Јустинијан</a:t>
            </a:r>
            <a:endParaRPr lang="en-US" sz="2000" b="1" dirty="0"/>
          </a:p>
        </p:txBody>
      </p:sp>
      <p:sp>
        <p:nvSpPr>
          <p:cNvPr id="5" name="Heart 4"/>
          <p:cNvSpPr/>
          <p:nvPr/>
        </p:nvSpPr>
        <p:spPr>
          <a:xfrm>
            <a:off x="3995936" y="2564904"/>
            <a:ext cx="936104" cy="129614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84168" y="4941168"/>
            <a:ext cx="1656184" cy="400110"/>
          </a:xfrm>
          <a:prstGeom prst="rect">
            <a:avLst/>
          </a:prstGeom>
          <a:noFill/>
        </p:spPr>
        <p:txBody>
          <a:bodyPr wrap="square" rtlCol="0">
            <a:spAutoFit/>
          </a:bodyPr>
          <a:lstStyle/>
          <a:p>
            <a:r>
              <a:rPr lang="sr-Cyrl-CS" sz="2000" b="1" dirty="0" smtClean="0">
                <a:solidFill>
                  <a:srgbClr val="FFFF00"/>
                </a:solidFill>
              </a:rPr>
              <a:t>Теодора</a:t>
            </a:r>
            <a:endParaRPr lang="en-US" sz="2000" b="1" dirty="0">
              <a:solidFill>
                <a:srgbClr val="FFFF00"/>
              </a:solidFill>
            </a:endParaRPr>
          </a:p>
        </p:txBody>
      </p:sp>
      <p:sp>
        <p:nvSpPr>
          <p:cNvPr id="7" name="TextBox 6"/>
          <p:cNvSpPr txBox="1"/>
          <p:nvPr/>
        </p:nvSpPr>
        <p:spPr>
          <a:xfrm>
            <a:off x="357158" y="404664"/>
            <a:ext cx="8501122" cy="830997"/>
          </a:xfrm>
          <a:prstGeom prst="rect">
            <a:avLst/>
          </a:prstGeom>
          <a:solidFill>
            <a:srgbClr val="00B0F0"/>
          </a:solidFill>
        </p:spPr>
        <p:txBody>
          <a:bodyPr wrap="square" rtlCol="0">
            <a:spAutoFit/>
          </a:bodyPr>
          <a:lstStyle/>
          <a:p>
            <a:r>
              <a:rPr lang="sr-Cyrl-CS" sz="2400" b="1" dirty="0" smtClean="0">
                <a:solidFill>
                  <a:srgbClr val="FFFF00"/>
                </a:solidFill>
              </a:rPr>
              <a:t>Цар Јустинијан је најзначајнији владар Раног средњег века јер је објавио Јустинијанов  кодекс -  први  законик средњег века.</a:t>
            </a:r>
            <a:endParaRPr lang="en-US" sz="2000" b="1" dirty="0">
              <a:solidFill>
                <a:srgbClr val="FFFF00"/>
              </a:solidFill>
            </a:endParaRPr>
          </a:p>
        </p:txBody>
      </p:sp>
      <p:sp>
        <p:nvSpPr>
          <p:cNvPr id="8" name="TextBox 7"/>
          <p:cNvSpPr txBox="1"/>
          <p:nvPr/>
        </p:nvSpPr>
        <p:spPr>
          <a:xfrm>
            <a:off x="755576" y="5877272"/>
            <a:ext cx="7416824"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2000" b="1" dirty="0" smtClean="0"/>
              <a:t>Бранио хришћанску цркву али  је  њом и  неограничено  владао.</a:t>
            </a:r>
            <a:endParaRPr lang="ru-RU" sz="2000" b="1" dirty="0" smtClean="0"/>
          </a:p>
        </p:txBody>
      </p:sp>
      <p:sp>
        <p:nvSpPr>
          <p:cNvPr id="10" name="TextBox 9"/>
          <p:cNvSpPr txBox="1"/>
          <p:nvPr/>
        </p:nvSpPr>
        <p:spPr>
          <a:xfrm>
            <a:off x="683568" y="1340768"/>
            <a:ext cx="8136904" cy="646331"/>
          </a:xfrm>
          <a:prstGeom prst="rect">
            <a:avLst/>
          </a:prstGeom>
          <a:noFill/>
        </p:spPr>
        <p:txBody>
          <a:bodyPr wrap="square" rtlCol="0">
            <a:spAutoFit/>
          </a:bodyPr>
          <a:lstStyle/>
          <a:p>
            <a:pPr algn="ctr"/>
            <a:r>
              <a:rPr lang="ru-RU" b="1" dirty="0" smtClean="0"/>
              <a:t>Сакупио римске законе и додао своје наредбе уз помоћ правника Трибонијана.</a:t>
            </a:r>
            <a:endParaRPr lang="ru-RU" b="1" dirty="0" smtClean="0"/>
          </a:p>
        </p:txBody>
      </p:sp>
    </p:spTree>
  </p:cSld>
  <p:clrMapOvr>
    <a:masterClrMapping/>
  </p:clrMapOvr>
  <p:transition spd="slow">
    <p:split orient="vert" dir="i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cstate="print"/>
          <a:srcRect/>
          <a:stretch>
            <a:fillRect/>
          </a:stretch>
        </p:blipFill>
        <p:spPr bwMode="auto">
          <a:xfrm>
            <a:off x="928662" y="1357298"/>
            <a:ext cx="7272808" cy="3869622"/>
          </a:xfrm>
          <a:prstGeom prst="rect">
            <a:avLst/>
          </a:prstGeom>
          <a:noFill/>
          <a:ln w="9525">
            <a:noFill/>
            <a:miter lim="800000"/>
            <a:headEnd/>
            <a:tailEnd/>
          </a:ln>
        </p:spPr>
      </p:pic>
      <p:sp>
        <p:nvSpPr>
          <p:cNvPr id="3" name="TextBox 2"/>
          <p:cNvSpPr txBox="1"/>
          <p:nvPr/>
        </p:nvSpPr>
        <p:spPr>
          <a:xfrm>
            <a:off x="0" y="0"/>
            <a:ext cx="9468544" cy="1261884"/>
          </a:xfrm>
          <a:prstGeom prst="rect">
            <a:avLst/>
          </a:prstGeom>
          <a:noFill/>
        </p:spPr>
        <p:txBody>
          <a:bodyPr wrap="square" rtlCol="0">
            <a:spAutoFit/>
          </a:bodyPr>
          <a:lstStyle/>
          <a:p>
            <a:r>
              <a:rPr lang="ru-RU" sz="2400" b="1" dirty="0" smtClean="0">
                <a:solidFill>
                  <a:srgbClr val="FFFF00"/>
                </a:solidFill>
                <a:effectLst>
                  <a:outerShdw blurRad="38100" dist="38100" dir="2700000" algn="tl">
                    <a:srgbClr val="000000">
                      <a:alpha val="43137"/>
                    </a:srgbClr>
                  </a:outerShdw>
                </a:effectLst>
              </a:rPr>
              <a:t>Јустинијан је саградио највећу православну цркву у средњем веку Свету  Софију и Јустинијанов зид</a:t>
            </a:r>
            <a:r>
              <a:rPr lang="ru-RU" sz="2400" dirty="0" smtClean="0">
                <a:solidFill>
                  <a:schemeClr val="bg1"/>
                </a:solidFill>
              </a:rPr>
              <a:t>-</a:t>
            </a:r>
            <a:r>
              <a:rPr lang="ru-RU" sz="2400" dirty="0" smtClean="0"/>
              <a:t>систем утврђења дуж Дунава од Београда до Црног мора да заустави словенске упаде</a:t>
            </a:r>
            <a:r>
              <a:rPr lang="ru-RU" sz="2800" dirty="0" smtClean="0"/>
              <a:t>.</a:t>
            </a:r>
            <a:endParaRPr lang="ru-RU" sz="2800" dirty="0" smtClean="0"/>
          </a:p>
        </p:txBody>
      </p:sp>
      <p:sp>
        <p:nvSpPr>
          <p:cNvPr id="4" name="TextBox 3"/>
          <p:cNvSpPr txBox="1"/>
          <p:nvPr/>
        </p:nvSpPr>
        <p:spPr>
          <a:xfrm>
            <a:off x="0" y="5229200"/>
            <a:ext cx="9144000" cy="1569660"/>
          </a:xfrm>
          <a:prstGeom prst="rect">
            <a:avLst/>
          </a:prstGeom>
          <a:noFill/>
        </p:spPr>
        <p:txBody>
          <a:bodyPr wrap="square" rtlCol="0">
            <a:spAutoFit/>
          </a:bodyPr>
          <a:lstStyle/>
          <a:p>
            <a:r>
              <a:rPr lang="ru-RU" sz="2400" b="1" dirty="0" smtClean="0">
                <a:solidFill>
                  <a:schemeClr val="tx1"/>
                </a:solidFill>
                <a:effectLst>
                  <a:outerShdw blurRad="38100" dist="38100" dir="2700000" algn="tl">
                    <a:srgbClr val="000000">
                      <a:alpha val="43137"/>
                    </a:srgbClr>
                  </a:outerShdw>
                </a:effectLst>
              </a:rPr>
              <a:t>Јустинијанове ратове и грађевине описао је историчар Прокопије из Цезареје у делима Историја ратовања  и О грађевинама</a:t>
            </a:r>
            <a:r>
              <a:rPr lang="ru-RU" sz="2400" b="1" dirty="0" smtClean="0">
                <a:solidFill>
                  <a:schemeClr val="tx1"/>
                </a:solidFill>
              </a:rPr>
              <a:t>.</a:t>
            </a:r>
            <a:endParaRPr lang="ru-RU" sz="2400" b="1" dirty="0" smtClean="0">
              <a:solidFill>
                <a:schemeClr val="tx1"/>
              </a:solidFill>
            </a:endParaRPr>
          </a:p>
          <a:p>
            <a:r>
              <a:rPr lang="ru-RU" sz="2400" b="1" dirty="0" smtClean="0"/>
              <a:t>Прокопије  је јавно хвалио Јустинијана а  упоредо писао Тајну историју у којој  је  критиковао</a:t>
            </a:r>
            <a:r>
              <a:rPr lang="ru-RU" sz="2400" b="1" dirty="0" smtClean="0">
                <a:solidFill>
                  <a:srgbClr val="FFFF00"/>
                </a:solidFill>
              </a:rPr>
              <a:t>.</a:t>
            </a:r>
            <a:endParaRPr lang="en-US" sz="2000" dirty="0"/>
          </a:p>
        </p:txBody>
      </p:sp>
      <p:sp>
        <p:nvSpPr>
          <p:cNvPr id="6" name="TextBox 5"/>
          <p:cNvSpPr txBox="1"/>
          <p:nvPr/>
        </p:nvSpPr>
        <p:spPr>
          <a:xfrm>
            <a:off x="6588224" y="1484784"/>
            <a:ext cx="1800200" cy="369332"/>
          </a:xfrm>
          <a:prstGeom prst="rect">
            <a:avLst/>
          </a:prstGeom>
          <a:noFill/>
        </p:spPr>
        <p:txBody>
          <a:bodyPr wrap="square" rtlCol="0">
            <a:spAutoFit/>
          </a:bodyPr>
          <a:lstStyle/>
          <a:p>
            <a:r>
              <a:rPr lang="ru-RU" b="1" dirty="0" smtClean="0">
                <a:solidFill>
                  <a:srgbClr val="FF0000"/>
                </a:solidFill>
              </a:rPr>
              <a:t>Света  Софија</a:t>
            </a:r>
            <a:endParaRPr lang="en-US" dirty="0">
              <a:solidFill>
                <a:srgbClr val="FF0000"/>
              </a:solidFill>
            </a:endParaRPr>
          </a:p>
        </p:txBody>
      </p:sp>
    </p:spTree>
  </p:cSld>
  <p:clrMapOvr>
    <a:masterClrMapping/>
  </p:clrMapOvr>
  <p:transition spd="slow">
    <p:spli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ak.fbcdn.net/sphotos-g.ak/hphotos-ak-xaf1/v/t1.0-9/1966855_644515985661095_4891055575368937350_n.jpg?oh=ff594cb55a32d419b26bd6a113906f57&amp;oe=54DDCD10&amp;__gda__=1423218798_c9c53fdbe574bbcf6d211d29f19b564b"/>
          <p:cNvPicPr>
            <a:picLocks noChangeAspect="1" noChangeArrowheads="1"/>
          </p:cNvPicPr>
          <p:nvPr/>
        </p:nvPicPr>
        <p:blipFill>
          <a:blip r:embed="rId1" cstate="print"/>
          <a:srcRect/>
          <a:stretch>
            <a:fillRect/>
          </a:stretch>
        </p:blipFill>
        <p:spPr bwMode="auto">
          <a:xfrm>
            <a:off x="0" y="692696"/>
            <a:ext cx="9144000" cy="5153026"/>
          </a:xfrm>
          <a:prstGeom prst="rect">
            <a:avLst/>
          </a:prstGeom>
          <a:noFill/>
        </p:spPr>
      </p:pic>
      <p:sp>
        <p:nvSpPr>
          <p:cNvPr id="3" name="Rectangle 2"/>
          <p:cNvSpPr/>
          <p:nvPr/>
        </p:nvSpPr>
        <p:spPr>
          <a:xfrm>
            <a:off x="3926085" y="5877272"/>
            <a:ext cx="3022179" cy="461665"/>
          </a:xfrm>
          <a:prstGeom prst="rect">
            <a:avLst/>
          </a:prstGeom>
        </p:spPr>
        <p:txBody>
          <a:bodyPr wrap="square">
            <a:spAutoFit/>
          </a:bodyPr>
          <a:lstStyle/>
          <a:p>
            <a:r>
              <a:rPr lang="ru-RU" sz="2400" b="1" dirty="0" smtClean="0"/>
              <a:t>Света  Софија</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280" y="260648"/>
            <a:ext cx="8675452" cy="2308324"/>
          </a:xfrm>
          <a:prstGeom prst="rect">
            <a:avLst/>
          </a:prstGeom>
          <a:noFill/>
        </p:spPr>
        <p:txBody>
          <a:bodyPr wrap="square" lIns="91440" tIns="45720" rIns="91440" bIns="45720">
            <a:spAutoFit/>
          </a:bodyPr>
          <a:lstStyle/>
          <a:p>
            <a:pPr algn="ctr"/>
            <a:r>
              <a:rPr lang="ru-RU" sz="48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Византија = Источно римско царство до </a:t>
            </a:r>
            <a:r>
              <a:rPr lang="sr-Latn-RS" sz="48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VII </a:t>
            </a:r>
            <a:r>
              <a:rPr lang="ru-RU" sz="48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века</a:t>
            </a:r>
            <a:endParaRPr lang="sr-Latn-RS" sz="4800" b="1" cap="none" spc="0"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endParaRPr>
          </a:p>
          <a:p>
            <a:pPr algn="ctr"/>
            <a:endPar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TextBox 4"/>
          <p:cNvSpPr txBox="1"/>
          <p:nvPr/>
        </p:nvSpPr>
        <p:spPr>
          <a:xfrm>
            <a:off x="0" y="2060848"/>
            <a:ext cx="9144000" cy="5139869"/>
          </a:xfrm>
          <a:prstGeom prst="rect">
            <a:avLst/>
          </a:prstGeom>
          <a:noFill/>
        </p:spPr>
        <p:txBody>
          <a:bodyPr wrap="square" rtlCol="0">
            <a:spAutoFit/>
          </a:bodyPr>
          <a:lstStyle/>
          <a:p>
            <a:pPr>
              <a:buFont typeface="Wingdings" panose="05000000000000000000" pitchFamily="2" charset="2"/>
              <a:buChar char="q"/>
            </a:pPr>
            <a:r>
              <a:rPr lang="ru-RU" sz="2800" dirty="0" smtClean="0"/>
              <a:t>Историја Византије је почела пре пада Рима.</a:t>
            </a:r>
            <a:endParaRPr lang="sr-Latn-RS" sz="2400" dirty="0" smtClean="0"/>
          </a:p>
          <a:p>
            <a:pPr>
              <a:buFont typeface="Wingdings" panose="05000000000000000000" pitchFamily="2" charset="2"/>
              <a:buChar char="q"/>
            </a:pPr>
            <a:r>
              <a:rPr lang="sr-Cyrl-CS" sz="2800" dirty="0" smtClean="0"/>
              <a:t> Чиме?</a:t>
            </a:r>
            <a:endParaRPr lang="sr-Latn-RS" sz="2400" dirty="0" smtClean="0"/>
          </a:p>
          <a:p>
            <a:pPr>
              <a:buFont typeface="Wingdings" panose="05000000000000000000" pitchFamily="2" charset="2"/>
              <a:buChar char="q"/>
            </a:pPr>
            <a:r>
              <a:rPr lang="ru-RU" sz="2800" dirty="0" smtClean="0">
                <a:solidFill>
                  <a:srgbClr val="FFFF00"/>
                </a:solidFill>
              </a:rPr>
              <a:t> 330-цар Kонстантин Велики </a:t>
            </a:r>
            <a:r>
              <a:rPr lang="ru-RU" sz="2800" dirty="0" smtClean="0"/>
              <a:t>гради престоницу- </a:t>
            </a:r>
            <a:r>
              <a:rPr lang="ru-RU" sz="2800" dirty="0" smtClean="0">
                <a:solidFill>
                  <a:srgbClr val="FFFF00"/>
                </a:solidFill>
              </a:rPr>
              <a:t>Kонстантинопољ на месту античког</a:t>
            </a:r>
            <a:r>
              <a:rPr lang="ru-RU" sz="2800" dirty="0" smtClean="0"/>
              <a:t> грчког града </a:t>
            </a:r>
            <a:r>
              <a:rPr lang="ru-RU" sz="2800" dirty="0" smtClean="0">
                <a:solidFill>
                  <a:srgbClr val="FFFF00"/>
                </a:solidFill>
              </a:rPr>
              <a:t>Византиона</a:t>
            </a:r>
            <a:r>
              <a:rPr lang="ru-RU" sz="2800" dirty="0" smtClean="0"/>
              <a:t>.</a:t>
            </a:r>
            <a:endParaRPr lang="ru-RU" sz="2800" dirty="0" smtClean="0">
              <a:solidFill>
                <a:srgbClr val="FFFF00"/>
              </a:solidFill>
            </a:endParaRPr>
          </a:p>
          <a:p>
            <a:pPr>
              <a:buFont typeface="Wingdings" panose="05000000000000000000" pitchFamily="2" charset="2"/>
              <a:buChar char="q"/>
            </a:pPr>
            <a:r>
              <a:rPr lang="sr-Latn-RS" sz="2400" dirty="0" smtClean="0"/>
              <a:t> </a:t>
            </a:r>
            <a:r>
              <a:rPr lang="ru-RU" sz="2800" dirty="0" smtClean="0"/>
              <a:t>Kонстантинопољ су </a:t>
            </a:r>
            <a:r>
              <a:rPr lang="ru-RU" sz="2800" dirty="0" smtClean="0">
                <a:solidFill>
                  <a:srgbClr val="FFFF00"/>
                </a:solidFill>
              </a:rPr>
              <a:t>Словени назвали Цариград</a:t>
            </a:r>
            <a:r>
              <a:rPr lang="ru-RU" sz="2800" dirty="0" smtClean="0"/>
              <a:t> а </a:t>
            </a:r>
            <a:r>
              <a:rPr lang="ru-RU" sz="2800" dirty="0" smtClean="0">
                <a:solidFill>
                  <a:srgbClr val="FFFF00"/>
                </a:solidFill>
                <a:effectLst>
                  <a:outerShdw blurRad="38100" dist="38100" dir="2700000" algn="tl">
                    <a:srgbClr val="000000">
                      <a:alpha val="43137"/>
                    </a:srgbClr>
                  </a:outerShdw>
                </a:effectLst>
              </a:rPr>
              <a:t>данас</a:t>
            </a:r>
            <a:r>
              <a:rPr lang="ru-RU" sz="2800" dirty="0" smtClean="0"/>
              <a:t> се зове </a:t>
            </a:r>
            <a:r>
              <a:rPr lang="ru-RU" sz="2800" dirty="0" smtClean="0">
                <a:solidFill>
                  <a:srgbClr val="FFFF00"/>
                </a:solidFill>
                <a:effectLst>
                  <a:outerShdw blurRad="38100" dist="38100" dir="2700000" algn="tl">
                    <a:srgbClr val="000000">
                      <a:alpha val="43137"/>
                    </a:srgbClr>
                  </a:outerShdw>
                </a:effectLst>
              </a:rPr>
              <a:t>Истанбул</a:t>
            </a:r>
            <a:endParaRPr lang="sr-Latn-RS" sz="2400" b="1" dirty="0" smtClean="0">
              <a:solidFill>
                <a:srgbClr val="FFFF00"/>
              </a:solidFill>
              <a:effectLst>
                <a:outerShdw blurRad="38100" dist="38100" dir="2700000" algn="tl">
                  <a:srgbClr val="000000">
                    <a:alpha val="43137"/>
                  </a:srgbClr>
                </a:outerShdw>
              </a:effectLst>
            </a:endParaRPr>
          </a:p>
          <a:p>
            <a:pPr>
              <a:buFont typeface="Wingdings" panose="05000000000000000000" pitchFamily="2" charset="2"/>
              <a:buChar char="q"/>
            </a:pPr>
            <a:r>
              <a:rPr lang="ru-RU" sz="2800" dirty="0" smtClean="0">
                <a:solidFill>
                  <a:srgbClr val="FFFF00"/>
                </a:solidFill>
              </a:rPr>
              <a:t>395-Теодосијова подела Римског царства на Источно и Западно </a:t>
            </a:r>
            <a:r>
              <a:rPr lang="ru-RU" sz="2800" dirty="0" smtClean="0"/>
              <a:t>због ефикасније одбране од варвара</a:t>
            </a:r>
            <a:endParaRPr lang="ru-RU" sz="2800" dirty="0" smtClean="0"/>
          </a:p>
          <a:p>
            <a:pPr>
              <a:buFont typeface="Wingdings" panose="05000000000000000000" pitchFamily="2" charset="2"/>
              <a:buChar char="q"/>
            </a:pPr>
            <a:r>
              <a:rPr lang="ru-RU" sz="2800" dirty="0" smtClean="0">
                <a:solidFill>
                  <a:srgbClr val="FFFF00"/>
                </a:solidFill>
              </a:rPr>
              <a:t>Независна држава од пада Рима 476. </a:t>
            </a:r>
            <a:endParaRPr lang="ru-RU" sz="2800" dirty="0" smtClean="0">
              <a:solidFill>
                <a:srgbClr val="FFFF00"/>
              </a:solidFill>
            </a:endParaRPr>
          </a:p>
          <a:p>
            <a:endParaRPr lang="sr-Latn-RS" sz="2400" dirty="0" smtClean="0"/>
          </a:p>
          <a:p>
            <a:endParaRPr lang="en-US" sz="2400" dirty="0"/>
          </a:p>
        </p:txBody>
      </p:sp>
      <p:pic>
        <p:nvPicPr>
          <p:cNvPr id="1026" name="Picture 2"/>
          <p:cNvPicPr>
            <a:picLocks noChangeAspect="1" noChangeArrowheads="1"/>
          </p:cNvPicPr>
          <p:nvPr/>
        </p:nvPicPr>
        <p:blipFill>
          <a:blip r:embed="rId1" cstate="print"/>
          <a:srcRect/>
          <a:stretch>
            <a:fillRect/>
          </a:stretch>
        </p:blipFill>
        <p:spPr bwMode="auto">
          <a:xfrm>
            <a:off x="7164288" y="1196752"/>
            <a:ext cx="1979712" cy="1803648"/>
          </a:xfrm>
          <a:prstGeom prst="rect">
            <a:avLst/>
          </a:prstGeom>
          <a:noFill/>
          <a:ln w="9525">
            <a:noFill/>
            <a:miter lim="800000"/>
            <a:headEnd/>
            <a:tailEnd/>
          </a:ln>
        </p:spPr>
      </p:pic>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b-vie.xx.fbcdn.net/hphotos-xfa1/v/t1.0-9/533500_297603690352328_992819578_n.jpg?oh=53d1a5fd7024a5f12afc6e6312cc477c&amp;oe=553819B6"/>
          <p:cNvPicPr>
            <a:picLocks noChangeAspect="1" noChangeArrowheads="1"/>
          </p:cNvPicPr>
          <p:nvPr/>
        </p:nvPicPr>
        <p:blipFill>
          <a:blip r:embed="rId1" cstate="print"/>
          <a:srcRect/>
          <a:stretch>
            <a:fillRect/>
          </a:stretch>
        </p:blipFill>
        <p:spPr bwMode="auto">
          <a:xfrm>
            <a:off x="683568" y="908720"/>
            <a:ext cx="7620000" cy="5162550"/>
          </a:xfrm>
          <a:prstGeom prst="rect">
            <a:avLst/>
          </a:prstGeom>
          <a:noFill/>
        </p:spPr>
      </p:pic>
      <p:sp>
        <p:nvSpPr>
          <p:cNvPr id="3" name="TextBox 2"/>
          <p:cNvSpPr txBox="1"/>
          <p:nvPr/>
        </p:nvSpPr>
        <p:spPr>
          <a:xfrm>
            <a:off x="2267744" y="908720"/>
            <a:ext cx="5328592" cy="738664"/>
          </a:xfrm>
          <a:prstGeom prst="rect">
            <a:avLst/>
          </a:prstGeom>
          <a:noFill/>
        </p:spPr>
        <p:txBody>
          <a:bodyPr wrap="square" rtlCol="0">
            <a:spAutoFit/>
          </a:bodyPr>
          <a:lstStyle/>
          <a:p>
            <a:pPr algn="ctr"/>
            <a:r>
              <a:rPr lang="ru-RU" sz="2400" b="1" dirty="0" smtClean="0"/>
              <a:t>Света Софија</a:t>
            </a:r>
            <a:r>
              <a:rPr lang="sr-Cyrl-RS" sz="2400" b="1" dirty="0" smtClean="0"/>
              <a:t>-садашњи изглед</a:t>
            </a:r>
            <a:endParaRPr lang="en-US" sz="2400" b="1" dirty="0" smtClean="0"/>
          </a:p>
          <a:p>
            <a:pPr algn="ctr"/>
            <a:endParaRPr lang="en-US" dirty="0"/>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content-a-fra.xx.fbcdn.net/hphotos-xpf1/t31.0-8/10580735_631473883631972_1240841772574330478_o.jpg"/>
          <p:cNvPicPr>
            <a:picLocks noChangeAspect="1" noChangeArrowheads="1"/>
          </p:cNvPicPr>
          <p:nvPr/>
        </p:nvPicPr>
        <p:blipFill>
          <a:blip r:embed="rId1" cstate="print"/>
          <a:srcRect/>
          <a:stretch>
            <a:fillRect/>
          </a:stretch>
        </p:blipFill>
        <p:spPr bwMode="auto">
          <a:xfrm>
            <a:off x="179512" y="1196752"/>
            <a:ext cx="8726438" cy="5048250"/>
          </a:xfrm>
          <a:prstGeom prst="rect">
            <a:avLst/>
          </a:prstGeom>
          <a:noFill/>
        </p:spPr>
      </p:pic>
      <p:sp>
        <p:nvSpPr>
          <p:cNvPr id="3" name="TextBox 2"/>
          <p:cNvSpPr txBox="1"/>
          <p:nvPr/>
        </p:nvSpPr>
        <p:spPr>
          <a:xfrm>
            <a:off x="395536" y="0"/>
            <a:ext cx="8568952" cy="954107"/>
          </a:xfrm>
          <a:prstGeom prst="rect">
            <a:avLst/>
          </a:prstGeom>
          <a:noFill/>
        </p:spPr>
        <p:txBody>
          <a:bodyPr wrap="square" rtlCol="0">
            <a:spAutoFit/>
          </a:bodyPr>
          <a:lstStyle/>
          <a:p>
            <a:r>
              <a:rPr lang="ru-RU" sz="2800" b="1" dirty="0" smtClean="0"/>
              <a:t>Купола Свете Софије са представама четири серафима, чувара божанског престола.</a:t>
            </a:r>
            <a:endParaRPr lang="en-US"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a-fra.xx.fbcdn.net/hphotos-xpa1/v/t1.0-9/10403049_638188686293825_786283894234743224_n.jpg?oh=f4c290a6975d754ed58ed81da36acf29&amp;oe=54E3A8A8"/>
          <p:cNvPicPr>
            <a:picLocks noChangeAspect="1" noChangeArrowheads="1"/>
          </p:cNvPicPr>
          <p:nvPr/>
        </p:nvPicPr>
        <p:blipFill>
          <a:blip r:embed="rId1" cstate="print"/>
          <a:srcRect/>
          <a:stretch>
            <a:fillRect/>
          </a:stretch>
        </p:blipFill>
        <p:spPr bwMode="auto">
          <a:xfrm>
            <a:off x="2339752" y="332656"/>
            <a:ext cx="4762500" cy="6162675"/>
          </a:xfrm>
          <a:prstGeom prst="rect">
            <a:avLst/>
          </a:prstGeom>
          <a:noFill/>
        </p:spPr>
      </p:pic>
      <p:sp>
        <p:nvSpPr>
          <p:cNvPr id="3" name="TextBox 2"/>
          <p:cNvSpPr txBox="1"/>
          <p:nvPr/>
        </p:nvSpPr>
        <p:spPr>
          <a:xfrm>
            <a:off x="2987824" y="6453336"/>
            <a:ext cx="3816424" cy="369332"/>
          </a:xfrm>
          <a:prstGeom prst="rect">
            <a:avLst/>
          </a:prstGeom>
          <a:noFill/>
        </p:spPr>
        <p:txBody>
          <a:bodyPr wrap="square" rtlCol="0">
            <a:spAutoFit/>
          </a:bodyPr>
          <a:lstStyle/>
          <a:p>
            <a:pPr algn="ctr"/>
            <a:r>
              <a:rPr lang="ru-RU" b="1" dirty="0" smtClean="0"/>
              <a:t>Света Софија</a:t>
            </a:r>
            <a:endParaRPr lang="en-US" dirty="0"/>
          </a:p>
        </p:txBody>
      </p:sp>
    </p:spTree>
  </p:cSld>
  <p:clrMapOvr>
    <a:masterClrMapping/>
  </p:clrMapOvr>
  <p:transition spd="slow">
    <p:wedge/>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ak.fbcdn.net/sphotos-b.ak/hphotos-ak-xap1/v/t1.0-9/11136711_717079035071456_7266482647154795579_n.jpg?oh=430695f7905ec3c002fb9390d31fe3ce&amp;oe=55E3EEF0&amp;__gda__=1437450796_a059db6e3c973af104bd1d52dbd1aaf1"/>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vie.xx.fbcdn.net/hphotos-xpf1/v/t1.0-9/11067477_702900809822612_7607896047323740863_n.jpg?oh=802e48515d41386c0fe8937652bf6863&amp;oe=55859EB8"/>
          <p:cNvPicPr>
            <a:picLocks noChangeAspect="1" noChangeArrowheads="1"/>
          </p:cNvPicPr>
          <p:nvPr/>
        </p:nvPicPr>
        <p:blipFill>
          <a:blip r:embed="rId1" cstate="print"/>
          <a:srcRect/>
          <a:stretch>
            <a:fillRect/>
          </a:stretch>
        </p:blipFill>
        <p:spPr bwMode="auto">
          <a:xfrm>
            <a:off x="1" y="0"/>
            <a:ext cx="9144000" cy="6237312"/>
          </a:xfrm>
          <a:prstGeom prst="rect">
            <a:avLst/>
          </a:prstGeom>
          <a:noFill/>
        </p:spPr>
      </p:pic>
      <p:sp>
        <p:nvSpPr>
          <p:cNvPr id="3" name="TextBox 2"/>
          <p:cNvSpPr txBox="1"/>
          <p:nvPr/>
        </p:nvSpPr>
        <p:spPr>
          <a:xfrm>
            <a:off x="0" y="6309320"/>
            <a:ext cx="9144000" cy="461665"/>
          </a:xfrm>
          <a:prstGeom prst="rect">
            <a:avLst/>
          </a:prstGeom>
          <a:noFill/>
        </p:spPr>
        <p:txBody>
          <a:bodyPr wrap="square" rtlCol="0">
            <a:spAutoFit/>
          </a:bodyPr>
          <a:lstStyle/>
          <a:p>
            <a:pPr algn="ctr"/>
            <a:r>
              <a:rPr lang="sr-Cyrl-RS" sz="2400" b="1" dirty="0" smtClean="0"/>
              <a:t>П</a:t>
            </a:r>
            <a:r>
              <a:rPr lang="ru-RU" sz="2400" b="1" dirty="0" smtClean="0"/>
              <a:t>ресек унутрашњости Свете Софије (реконструкција)</a:t>
            </a:r>
            <a:endParaRPr lang="en-US" sz="2400" b="1" dirty="0"/>
          </a:p>
        </p:txBody>
      </p:sp>
    </p:spTree>
  </p:cSld>
  <p:clrMapOvr>
    <a:masterClrMapping/>
  </p:clrMapOvr>
  <p:transition spd="med">
    <p:wedge/>
    <p:sndAc>
      <p:stSnd>
        <p:snd r:embed="rId2" name="laser.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Kомплекс Велике палате са Хиподромом и Светом Софијом, VI век.jpg"/>
          <p:cNvPicPr>
            <a:picLocks noChangeAspect="1" noChangeArrowheads="1"/>
          </p:cNvPicPr>
          <p:nvPr/>
        </p:nvPicPr>
        <p:blipFill>
          <a:blip r:embed="rId1" cstate="print"/>
          <a:srcRect/>
          <a:stretch>
            <a:fillRect/>
          </a:stretch>
        </p:blipFill>
        <p:spPr bwMode="auto">
          <a:xfrm>
            <a:off x="0" y="695325"/>
            <a:ext cx="9144000" cy="6162675"/>
          </a:xfrm>
          <a:prstGeom prst="rect">
            <a:avLst/>
          </a:prstGeom>
          <a:noFill/>
        </p:spPr>
      </p:pic>
      <p:sp>
        <p:nvSpPr>
          <p:cNvPr id="3" name="TextBox 2"/>
          <p:cNvSpPr txBox="1"/>
          <p:nvPr/>
        </p:nvSpPr>
        <p:spPr>
          <a:xfrm>
            <a:off x="0" y="188640"/>
            <a:ext cx="9144000" cy="461665"/>
          </a:xfrm>
          <a:prstGeom prst="rect">
            <a:avLst/>
          </a:prstGeom>
          <a:noFill/>
        </p:spPr>
        <p:txBody>
          <a:bodyPr wrap="square" rtlCol="0">
            <a:spAutoFit/>
          </a:bodyPr>
          <a:lstStyle/>
          <a:p>
            <a:r>
              <a:rPr lang="ru-RU" sz="2400" b="1" dirty="0" smtClean="0"/>
              <a:t>Kомплекс Велике палате са Хиподромом и Светом Софијом, VI век</a:t>
            </a:r>
            <a:endParaRPr lang="en-US"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vie1-1.xx.fbcdn.net/v/t1.0-9/15037136_1045765598869463_9150416615176372378_n.jpg?oh=bcd0aea367d42ad8f115712852093495&amp;oe=58D0F7F6"/>
          <p:cNvPicPr>
            <a:picLocks noChangeAspect="1" noChangeArrowheads="1"/>
          </p:cNvPicPr>
          <p:nvPr/>
        </p:nvPicPr>
        <p:blipFill>
          <a:blip r:embed="rId1" cstate="print"/>
          <a:srcRect/>
          <a:stretch>
            <a:fillRect/>
          </a:stretch>
        </p:blipFill>
        <p:spPr bwMode="auto">
          <a:xfrm>
            <a:off x="683568" y="260648"/>
            <a:ext cx="7591425" cy="5976664"/>
          </a:xfrm>
          <a:prstGeom prst="rect">
            <a:avLst/>
          </a:prstGeom>
          <a:noFill/>
        </p:spPr>
      </p:pic>
      <p:sp>
        <p:nvSpPr>
          <p:cNvPr id="3" name="TextBox 2"/>
          <p:cNvSpPr txBox="1"/>
          <p:nvPr/>
        </p:nvSpPr>
        <p:spPr>
          <a:xfrm>
            <a:off x="1619672" y="6165304"/>
            <a:ext cx="5184576" cy="461665"/>
          </a:xfrm>
          <a:prstGeom prst="rect">
            <a:avLst/>
          </a:prstGeom>
          <a:noFill/>
        </p:spPr>
        <p:txBody>
          <a:bodyPr wrap="square" rtlCol="0">
            <a:spAutoFit/>
          </a:bodyPr>
          <a:lstStyle/>
          <a:p>
            <a:pPr algn="ctr"/>
            <a:r>
              <a:rPr lang="sr-Cyrl-CS" sz="2400" dirty="0" smtClean="0"/>
              <a:t>ЈУСТИНИЈАН </a:t>
            </a:r>
            <a:r>
              <a:rPr lang="en-US" sz="2400" dirty="0" smtClean="0"/>
              <a:t>I </a:t>
            </a:r>
            <a:r>
              <a:rPr lang="sr-Cyrl-CS" sz="2400" dirty="0" smtClean="0"/>
              <a:t>ВЕЛИКИ</a:t>
            </a:r>
            <a:endParaRPr lang="en-US" sz="2400" dirty="0"/>
          </a:p>
        </p:txBody>
      </p:sp>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820472" cy="5262979"/>
          </a:xfrm>
          <a:prstGeom prst="rect">
            <a:avLst/>
          </a:prstGeom>
          <a:noFill/>
        </p:spPr>
        <p:txBody>
          <a:bodyPr wrap="square" rtlCol="0">
            <a:spAutoFit/>
          </a:bodyPr>
          <a:lstStyle/>
          <a:p>
            <a:r>
              <a:rPr lang="ru-RU" sz="2800" b="1" dirty="0" smtClean="0"/>
              <a:t>Међутим  Словени се шире  на Балкану до Пелопонеза, </a:t>
            </a:r>
            <a:r>
              <a:rPr lang="ru-RU" sz="2800" b="1" dirty="0" smtClean="0">
                <a:solidFill>
                  <a:srgbClr val="FFFF00"/>
                </a:solidFill>
              </a:rPr>
              <a:t>680. стижу и Бугари са  Kавказа</a:t>
            </a:r>
            <a:r>
              <a:rPr lang="ru-RU" sz="2800" b="1" dirty="0" smtClean="0"/>
              <a:t>  . Арабљани 15 година нападају  Цариград са мора али се  он одбранио Грчком ватром. </a:t>
            </a:r>
            <a:endParaRPr lang="ru-RU" sz="2800" b="1" dirty="0" smtClean="0"/>
          </a:p>
          <a:p>
            <a:endParaRPr lang="sr-Latn-RS" sz="2800" dirty="0" smtClean="0">
              <a:solidFill>
                <a:srgbClr val="FFFF00"/>
              </a:solidFill>
            </a:endParaRPr>
          </a:p>
          <a:p>
            <a:endParaRPr lang="sr-Latn-RS" sz="2800" dirty="0" smtClean="0">
              <a:solidFill>
                <a:srgbClr val="FFFF00"/>
              </a:solidFill>
            </a:endParaRPr>
          </a:p>
          <a:p>
            <a:endParaRPr lang="sr-Latn-RS" sz="2800" dirty="0" smtClean="0"/>
          </a:p>
          <a:p>
            <a:r>
              <a:rPr lang="ru-RU" sz="2800" b="1" dirty="0" smtClean="0">
                <a:solidFill>
                  <a:srgbClr val="FFFF00"/>
                </a:solidFill>
              </a:rPr>
              <a:t>Византијско царство </a:t>
            </a:r>
            <a:r>
              <a:rPr lang="ru-RU" sz="2800" b="1" dirty="0" smtClean="0"/>
              <a:t>сведено на   чисто грчке крајеве Малу Азију и приморске крајеве Балкана   </a:t>
            </a:r>
            <a:r>
              <a:rPr lang="ru-RU" sz="2800" b="1" dirty="0" smtClean="0">
                <a:solidFill>
                  <a:srgbClr val="FFFF00"/>
                </a:solidFill>
              </a:rPr>
              <a:t>у 7. веку успева да  преброди кризу </a:t>
            </a:r>
            <a:r>
              <a:rPr lang="sr-Cyrl-RS" sz="2800" b="1" dirty="0" smtClean="0">
                <a:solidFill>
                  <a:srgbClr val="FFFF00"/>
                </a:solidFill>
              </a:rPr>
              <a:t>заслугом цара Ираклија (610-641)</a:t>
            </a:r>
            <a:r>
              <a:rPr lang="sr-Cyrl-RS" sz="2800" b="1" dirty="0" smtClean="0"/>
              <a:t> </a:t>
            </a:r>
            <a:r>
              <a:rPr lang="ru-RU" sz="2800" b="1" dirty="0" smtClean="0"/>
              <a:t>јер је царска власт била ефикаснија и снажнија на смањеној територији</a:t>
            </a:r>
            <a:r>
              <a:rPr lang="sr-Latn-RS" sz="2800" b="1" dirty="0" smtClean="0"/>
              <a:t>. </a:t>
            </a:r>
            <a:endParaRPr lang="en-US" sz="2800" b="1" dirty="0"/>
          </a:p>
        </p:txBody>
      </p:sp>
    </p:spTree>
  </p:cSld>
  <p:clrMapOvr>
    <a:masterClrMapping/>
  </p:clrMapOvr>
  <p:transition spd="slow">
    <p:blinds/>
    <p:sndAc>
      <p:stSnd>
        <p:snd r:embed="rId1" name="bomb.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sr-Cyrl-CS" sz="3600" dirty="0" smtClean="0"/>
              <a:t>Додатна обнова уследила је јер је цар Ираклије реорганизовао царство чвршће повезујући државу и цркву . Одупрео се Персијанцима који су заузели Сирију, Палестину и Египат. Током његове владавине </a:t>
            </a:r>
            <a:r>
              <a:rPr lang="en-US" sz="3600" dirty="0" smtClean="0">
                <a:solidFill>
                  <a:srgbClr val="FFFF00"/>
                </a:solidFill>
              </a:rPr>
              <a:t>K</a:t>
            </a:r>
            <a:r>
              <a:rPr lang="sr-Cyrl-CS" sz="3600" dirty="0" smtClean="0">
                <a:solidFill>
                  <a:srgbClr val="FFFF00"/>
                </a:solidFill>
              </a:rPr>
              <a:t>онстантинопољ је постао богат центар учености</a:t>
            </a:r>
            <a:r>
              <a:rPr lang="sr-Cyrl-CS" sz="3600" dirty="0" smtClean="0"/>
              <a:t>, </a:t>
            </a:r>
            <a:r>
              <a:rPr lang="sr-Cyrl-CS" sz="3600" dirty="0" smtClean="0">
                <a:solidFill>
                  <a:srgbClr val="FFFF00"/>
                </a:solidFill>
              </a:rPr>
              <a:t>високе културе и религије</a:t>
            </a:r>
            <a:r>
              <a:rPr lang="sr-Cyrl-CS" sz="3600" dirty="0" smtClean="0"/>
              <a:t>. Град је имао добар положај који је контролисао трговину између Европе и Азије .</a:t>
            </a:r>
            <a:r>
              <a:rPr lang="sr-Cyrl-CS" sz="3600" dirty="0" smtClean="0">
                <a:solidFill>
                  <a:srgbClr val="FFFF00"/>
                </a:solidFill>
              </a:rPr>
              <a:t>Царство је производило злато, житарице, маслине, свилу и вино. </a:t>
            </a:r>
            <a:endParaRPr lang="en-US" sz="3600" dirty="0">
              <a:solidFill>
                <a:srgbClr val="FFFF00"/>
              </a:solidFill>
            </a:endParaRPr>
          </a:p>
        </p:txBody>
      </p:sp>
      <p:sp>
        <p:nvSpPr>
          <p:cNvPr id="3" name="Content Placeholder 2"/>
          <p:cNvSpPr>
            <a:spLocks noGrp="1"/>
          </p:cNvSpPr>
          <p:nvPr>
            <p:ph idx="1"/>
          </p:nvPr>
        </p:nvSpPr>
        <p:spPr>
          <a:xfrm flipH="1" flipV="1">
            <a:off x="9143999" y="6857999"/>
            <a:ext cx="45719" cy="45719"/>
          </a:xfrm>
        </p:spPr>
        <p:txBody>
          <a:bodyPr>
            <a:normAutofit fontScale="25000" lnSpcReduction="20000"/>
          </a:bodyPr>
          <a:lstStyle/>
          <a:p>
            <a:endParaRPr lang="en-US" dirty="0"/>
          </a:p>
        </p:txBody>
      </p:sp>
    </p:spTree>
  </p:cSld>
  <p:clrMapOvr>
    <a:masterClrMapping/>
  </p:clrMapOvr>
  <p:transition spd="slow">
    <p:split dir="in"/>
    <p:sndAc>
      <p:stSnd>
        <p:snd r:embed="rId1"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vie.xx.fbcdn.net/hphotos-xpf1/v/t1.0-9/p320x320/10422577_697966486982711_2402935126910357609_n.jpg?oh=7bd10687bcef60d8f95fac438d3b1e11&amp;oe=5576B6F5"/>
          <p:cNvPicPr>
            <a:picLocks noChangeAspect="1" noChangeArrowheads="1"/>
          </p:cNvPicPr>
          <p:nvPr/>
        </p:nvPicPr>
        <p:blipFill>
          <a:blip r:embed="rId1" cstate="print"/>
          <a:srcRect/>
          <a:stretch>
            <a:fillRect/>
          </a:stretch>
        </p:blipFill>
        <p:spPr bwMode="auto">
          <a:xfrm>
            <a:off x="1115616" y="1556792"/>
            <a:ext cx="6768752" cy="3480049"/>
          </a:xfrm>
          <a:prstGeom prst="rect">
            <a:avLst/>
          </a:prstGeom>
          <a:noFill/>
        </p:spPr>
      </p:pic>
      <p:sp>
        <p:nvSpPr>
          <p:cNvPr id="3" name="TextBox 2"/>
          <p:cNvSpPr txBox="1"/>
          <p:nvPr/>
        </p:nvSpPr>
        <p:spPr>
          <a:xfrm>
            <a:off x="179512" y="0"/>
            <a:ext cx="8964488" cy="2246769"/>
          </a:xfrm>
          <a:prstGeom prst="rect">
            <a:avLst/>
          </a:prstGeom>
          <a:noFill/>
        </p:spPr>
        <p:txBody>
          <a:bodyPr wrap="square" rtlCol="0">
            <a:spAutoFit/>
          </a:bodyPr>
          <a:lstStyle/>
          <a:p>
            <a:r>
              <a:rPr lang="ru-RU" sz="2800" b="1" dirty="0" smtClean="0">
                <a:solidFill>
                  <a:srgbClr val="FFFF00"/>
                </a:solidFill>
              </a:rPr>
              <a:t>Грчка ватра је византијско тајно оружје, измислио Грк Kалиник.</a:t>
            </a:r>
            <a:endParaRPr lang="ru-RU" sz="2800" b="1" dirty="0" smtClean="0">
              <a:solidFill>
                <a:srgbClr val="FFFF00"/>
              </a:solidFill>
            </a:endParaRPr>
          </a:p>
          <a:p>
            <a:r>
              <a:rPr lang="ru-RU" sz="2800" b="1" dirty="0" smtClean="0">
                <a:solidFill>
                  <a:srgbClr val="FFFF00"/>
                </a:solidFill>
              </a:rPr>
              <a:t>Премијера 626. када су растерали словенско аварску опсаду</a:t>
            </a:r>
            <a:r>
              <a:rPr lang="sr-Latn-RS" sz="2800" b="1" dirty="0" smtClean="0"/>
              <a:t>. </a:t>
            </a:r>
            <a:endParaRPr lang="sr-Latn-RS" sz="2800" b="1" dirty="0" smtClean="0"/>
          </a:p>
          <a:p>
            <a:endParaRPr lang="en-US" sz="2800" dirty="0"/>
          </a:p>
        </p:txBody>
      </p:sp>
      <p:sp>
        <p:nvSpPr>
          <p:cNvPr id="4" name="Rounded Rectangle 3"/>
          <p:cNvSpPr/>
          <p:nvPr/>
        </p:nvSpPr>
        <p:spPr>
          <a:xfrm>
            <a:off x="0" y="5085184"/>
            <a:ext cx="9144000" cy="17728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a:t>
            </a:r>
            <a:r>
              <a:rPr lang="ru-RU" b="1" dirty="0" smtClean="0"/>
              <a:t>Свој огроман успех Византинци пре свега дугују новом изуму, такозваној „грчкој ватри”, правом чуду средњовековне ратне технике. Реч је о течном пламену који се из специјалних сифона, такозваних стрепти, под притиском избацивао и изазивао пожаре на бродовима. Према традиционалном веровању, које почива на податку Теофанове Хронике и које је данас у приличној мери поколебано, грчку ватру је изумео архитекта Калиник из града Хелиопоља у Сирији (или можда у Египту).</a:t>
            </a:r>
            <a:endParaRPr lang="en-US" b="1" dirty="0"/>
          </a:p>
        </p:txBody>
      </p:sp>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frt3-1.xx.fbcdn.net/v/t1.0-9/11052455_733595656753127_6199922720940762150_n.jpg?oh=cb9d75d2b3613ef31c3487805a326845&amp;oe=57A4E77D"/>
          <p:cNvPicPr>
            <a:picLocks noChangeAspect="1" noChangeArrowheads="1"/>
          </p:cNvPicPr>
          <p:nvPr/>
        </p:nvPicPr>
        <p:blipFill>
          <a:blip r:embed="rId1" cstate="print"/>
          <a:srcRect/>
          <a:stretch>
            <a:fillRect/>
          </a:stretch>
        </p:blipFill>
        <p:spPr bwMode="auto">
          <a:xfrm>
            <a:off x="0" y="404664"/>
            <a:ext cx="9144000" cy="5543551"/>
          </a:xfrm>
          <a:prstGeom prst="rect">
            <a:avLst/>
          </a:prstGeom>
          <a:noFill/>
        </p:spPr>
      </p:pic>
      <p:sp>
        <p:nvSpPr>
          <p:cNvPr id="3" name="TextBox 2"/>
          <p:cNvSpPr txBox="1"/>
          <p:nvPr/>
        </p:nvSpPr>
        <p:spPr>
          <a:xfrm>
            <a:off x="179512" y="6237312"/>
            <a:ext cx="8964488" cy="523220"/>
          </a:xfrm>
          <a:prstGeom prst="rect">
            <a:avLst/>
          </a:prstGeom>
          <a:noFill/>
        </p:spPr>
        <p:txBody>
          <a:bodyPr wrap="square" rtlCol="0">
            <a:spAutoFit/>
          </a:bodyPr>
          <a:lstStyle/>
          <a:p>
            <a:pPr algn="ctr"/>
            <a:r>
              <a:rPr lang="ru-RU" sz="2800" dirty="0" smtClean="0"/>
              <a:t>Цар Константин обележава границе нове престонице.</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scontent-vie1-1.xx.fbcdn.net/hphotos-xft1/v/t1.0-9/12348169_822395371206488_6766309707000620439_n.jpg?oh=953558b47f092d8061e329a4d033e9e8&amp;oe=571F49E4"/>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vie1-1.xx.fbcdn.net/hphotos-xap1/v/t1.0-9/12341415_822395374539821_5420522662342439812_n.jpg?oh=80893096d3991e92ce66629677ae413f&amp;oe=5711801E"/>
          <p:cNvPicPr>
            <a:picLocks noChangeAspect="1" noChangeArrowheads="1"/>
          </p:cNvPicPr>
          <p:nvPr/>
        </p:nvPicPr>
        <p:blipFill>
          <a:blip r:embed="rId1" cstate="print"/>
          <a:srcRect/>
          <a:stretch>
            <a:fillRect/>
          </a:stretch>
        </p:blipFill>
        <p:spPr bwMode="auto">
          <a:xfrm>
            <a:off x="0" y="-590551"/>
            <a:ext cx="9144000" cy="7448551"/>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1650" y="1772817"/>
            <a:ext cx="7980710"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r-Cyrl-C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Аутор: </a:t>
            </a:r>
            <a:endParaRPr lang="sr-Cyrl-C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sr-Cyrl-C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Душица Максимовић</a:t>
            </a:r>
            <a:endParaRPr lang="sr-Latn-R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vie1-1.xx.fbcdn.net/hphotos-xfp1/v/t1.0-9/11018576_705672409545452_4243219298889499461_n.jpg?oh=3efca0c8636ed30fa2ca4ea6d8bc12bd&amp;oe=56B08E56"/>
          <p:cNvPicPr>
            <a:picLocks noChangeAspect="1" noChangeArrowheads="1"/>
          </p:cNvPicPr>
          <p:nvPr/>
        </p:nvPicPr>
        <p:blipFill>
          <a:blip r:embed="rId1" cstate="print"/>
          <a:srcRect/>
          <a:stretch>
            <a:fillRect/>
          </a:stretch>
        </p:blipFill>
        <p:spPr bwMode="auto">
          <a:xfrm>
            <a:off x="0" y="-1390651"/>
            <a:ext cx="9144000" cy="8248651"/>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scontent-vie1-1.xx.fbcdn.net/hphotos-xpa1/v/t1.0-9/10983156_702329396546420_1692588232727263417_n.jpg?oh=cdc88f3968ea5dc59cf6d5094fc36587&amp;oe=56BE59ED"/>
          <p:cNvPicPr>
            <a:picLocks noChangeAspect="1" noChangeArrowheads="1"/>
          </p:cNvPicPr>
          <p:nvPr/>
        </p:nvPicPr>
        <p:blipFill>
          <a:blip r:embed="rId1" cstate="print"/>
          <a:srcRect/>
          <a:stretch>
            <a:fillRect/>
          </a:stretch>
        </p:blipFill>
        <p:spPr bwMode="auto">
          <a:xfrm>
            <a:off x="0" y="188640"/>
            <a:ext cx="9144000" cy="5935589"/>
          </a:xfrm>
          <a:prstGeom prst="rect">
            <a:avLst/>
          </a:prstGeom>
          <a:noFill/>
        </p:spPr>
      </p:pic>
      <p:sp>
        <p:nvSpPr>
          <p:cNvPr id="3" name="TextBox 2"/>
          <p:cNvSpPr txBox="1"/>
          <p:nvPr/>
        </p:nvSpPr>
        <p:spPr>
          <a:xfrm>
            <a:off x="0" y="6237312"/>
            <a:ext cx="8676456" cy="369332"/>
          </a:xfrm>
          <a:prstGeom prst="rect">
            <a:avLst/>
          </a:prstGeom>
          <a:noFill/>
        </p:spPr>
        <p:txBody>
          <a:bodyPr wrap="square" rtlCol="0">
            <a:spAutoFit/>
          </a:bodyPr>
          <a:lstStyle/>
          <a:p>
            <a:pPr algn="ctr"/>
            <a:r>
              <a:rPr lang="sr-Cyrl-RS" b="1" dirty="0" smtClean="0"/>
              <a:t>И</a:t>
            </a:r>
            <a:r>
              <a:rPr lang="sr-Cyrl-CS" b="1" dirty="0" smtClean="0"/>
              <a:t>деална реконструкција Константинопоља</a:t>
            </a:r>
            <a:endParaRPr lang="en-US" b="1" dirty="0"/>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srcRect/>
          <a:stretch>
            <a:fillRect/>
          </a:stretch>
        </p:blipFill>
        <p:spPr bwMode="auto">
          <a:xfrm>
            <a:off x="0" y="0"/>
            <a:ext cx="12382500" cy="7172325"/>
          </a:xfrm>
          <a:prstGeom prst="rect">
            <a:avLst/>
          </a:prstGeom>
          <a:noFill/>
          <a:ln w="9525">
            <a:noFill/>
            <a:miter lim="800000"/>
            <a:headEnd/>
            <a:tailEnd/>
          </a:ln>
          <a:effectLst/>
        </p:spPr>
      </p:pic>
    </p:spTree>
  </p:cSld>
  <p:clrMapOvr>
    <a:masterClrMapping/>
  </p:clrMapOvr>
  <p:transition spd="slow">
    <p:checker dir="vert"/>
    <p:sndAc>
      <p:stSnd>
        <p:snd r:embed="rId2" name="push.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cstate="print"/>
          <a:srcRect/>
          <a:stretch>
            <a:fillRect/>
          </a:stretch>
        </p:blipFill>
        <p:spPr bwMode="auto">
          <a:xfrm>
            <a:off x="251520" y="908720"/>
            <a:ext cx="8568952" cy="563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4724400" y="4005064"/>
            <a:ext cx="2007840" cy="523220"/>
          </a:xfrm>
          <a:prstGeom prst="rect">
            <a:avLst/>
          </a:prstGeom>
          <a:noFill/>
        </p:spPr>
        <p:txBody>
          <a:bodyPr wrap="square" rtlCol="0">
            <a:spAutoFit/>
          </a:bodyPr>
          <a:lstStyle/>
          <a:p>
            <a:pPr algn="ctr"/>
            <a:r>
              <a:rPr lang="sr-Cyrl-RS" sz="2800" b="1" dirty="0" smtClean="0">
                <a:effectLst>
                  <a:outerShdw blurRad="38100" dist="38100" dir="2700000" algn="tl">
                    <a:srgbClr val="000000">
                      <a:alpha val="43137"/>
                    </a:srgbClr>
                  </a:outerShdw>
                </a:effectLst>
              </a:rPr>
              <a:t>Византија </a:t>
            </a:r>
            <a:endParaRPr lang="sr-Cyrl-RS" sz="2800" b="1" dirty="0" smtClean="0">
              <a:effectLst>
                <a:outerShdw blurRad="38100" dist="38100" dir="2700000" algn="tl">
                  <a:srgbClr val="000000">
                    <a:alpha val="43137"/>
                  </a:srgbClr>
                </a:outerShdw>
              </a:effectLst>
            </a:endParaRPr>
          </a:p>
        </p:txBody>
      </p:sp>
      <p:sp>
        <p:nvSpPr>
          <p:cNvPr id="5" name="TextBox 4"/>
          <p:cNvSpPr txBox="1"/>
          <p:nvPr/>
        </p:nvSpPr>
        <p:spPr>
          <a:xfrm>
            <a:off x="4139952" y="2852936"/>
            <a:ext cx="216024" cy="3567450"/>
          </a:xfrm>
          <a:prstGeom prst="rect">
            <a:avLst/>
          </a:prstGeom>
          <a:noFill/>
        </p:spPr>
        <p:txBody>
          <a:bodyPr wrap="square" rtlCol="0">
            <a:spAutoFit/>
          </a:bodyPr>
          <a:lstStyle/>
          <a:p>
            <a:r>
              <a:rPr lang="sr-Cyrl-CS" sz="1200" b="1" dirty="0" smtClean="0">
                <a:solidFill>
                  <a:schemeClr val="bg1"/>
                </a:solidFill>
              </a:rPr>
              <a:t>Теодосијева граница</a:t>
            </a:r>
            <a:endParaRPr lang="sr-Cyrl-CS" sz="1200" b="1" dirty="0" smtClean="0">
              <a:solidFill>
                <a:schemeClr val="bg1"/>
              </a:solidFill>
            </a:endParaRPr>
          </a:p>
        </p:txBody>
      </p:sp>
      <p:sp>
        <p:nvSpPr>
          <p:cNvPr id="6" name="TextBox 5"/>
          <p:cNvSpPr txBox="1"/>
          <p:nvPr/>
        </p:nvSpPr>
        <p:spPr>
          <a:xfrm>
            <a:off x="838200" y="0"/>
            <a:ext cx="8305800" cy="1077218"/>
          </a:xfrm>
          <a:prstGeom prst="rect">
            <a:avLst/>
          </a:prstGeom>
          <a:noFill/>
        </p:spPr>
        <p:txBody>
          <a:bodyPr wrap="square" rtlCol="0">
            <a:spAutoFit/>
          </a:bodyPr>
          <a:lstStyle/>
          <a:p>
            <a:endParaRPr lang="sr-Latn-CS" sz="2400" dirty="0" smtClean="0">
              <a:solidFill>
                <a:srgbClr val="00B050"/>
              </a:solidFill>
            </a:endParaRPr>
          </a:p>
          <a:p>
            <a:endParaRPr lang="sr-Latn-CS" sz="2000" dirty="0" smtClean="0">
              <a:solidFill>
                <a:srgbClr val="00B050"/>
              </a:solidFill>
            </a:endParaRPr>
          </a:p>
          <a:p>
            <a:endParaRPr lang="en-US" sz="2000" dirty="0">
              <a:solidFill>
                <a:srgbClr val="00B050"/>
              </a:solidFill>
            </a:endParaRPr>
          </a:p>
        </p:txBody>
      </p:sp>
      <p:sp>
        <p:nvSpPr>
          <p:cNvPr id="7" name="TextBox 6"/>
          <p:cNvSpPr txBox="1"/>
          <p:nvPr/>
        </p:nvSpPr>
        <p:spPr>
          <a:xfrm>
            <a:off x="4419600" y="4724400"/>
            <a:ext cx="685800" cy="369332"/>
          </a:xfrm>
          <a:prstGeom prst="rect">
            <a:avLst/>
          </a:prstGeom>
          <a:noFill/>
        </p:spPr>
        <p:txBody>
          <a:bodyPr wrap="square" rtlCol="0">
            <a:spAutoFit/>
          </a:bodyPr>
          <a:lstStyle/>
          <a:p>
            <a:r>
              <a:rPr lang="sr-Latn-CS" dirty="0" smtClean="0"/>
              <a:t>395.</a:t>
            </a:r>
            <a:endParaRPr lang="sr-Latn-CS" dirty="0"/>
          </a:p>
        </p:txBody>
      </p:sp>
      <p:sp>
        <p:nvSpPr>
          <p:cNvPr id="8" name="TextBox 7"/>
          <p:cNvSpPr txBox="1"/>
          <p:nvPr/>
        </p:nvSpPr>
        <p:spPr>
          <a:xfrm>
            <a:off x="2771800" y="3501008"/>
            <a:ext cx="792088" cy="954107"/>
          </a:xfrm>
          <a:prstGeom prst="rect">
            <a:avLst/>
          </a:prstGeom>
          <a:noFill/>
        </p:spPr>
        <p:txBody>
          <a:bodyPr wrap="square" rtlCol="0">
            <a:spAutoFit/>
          </a:bodyPr>
          <a:lstStyle/>
          <a:p>
            <a:r>
              <a:rPr lang="sr-Latn-CS" sz="2800" dirty="0" smtClean="0"/>
              <a:t>476.</a:t>
            </a:r>
            <a:endParaRPr lang="sr-Latn-CS" sz="2800" dirty="0"/>
          </a:p>
        </p:txBody>
      </p:sp>
      <p:sp>
        <p:nvSpPr>
          <p:cNvPr id="9" name="Donut 8"/>
          <p:cNvSpPr/>
          <p:nvPr/>
        </p:nvSpPr>
        <p:spPr>
          <a:xfrm>
            <a:off x="3505200" y="3733800"/>
            <a:ext cx="45719" cy="76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solidFill>
                <a:schemeClr val="tx1"/>
              </a:solidFill>
            </a:endParaRPr>
          </a:p>
        </p:txBody>
      </p:sp>
      <p:sp>
        <p:nvSpPr>
          <p:cNvPr id="10" name="TextBox 9"/>
          <p:cNvSpPr txBox="1"/>
          <p:nvPr/>
        </p:nvSpPr>
        <p:spPr>
          <a:xfrm>
            <a:off x="1331640" y="260648"/>
            <a:ext cx="6696744" cy="523220"/>
          </a:xfrm>
          <a:prstGeom prst="rect">
            <a:avLst/>
          </a:prstGeom>
          <a:solidFill>
            <a:srgbClr val="00B0F0"/>
          </a:solidFill>
        </p:spPr>
        <p:txBody>
          <a:bodyPr wrap="square" rtlCol="0">
            <a:spAutoFit/>
          </a:bodyPr>
          <a:lstStyle/>
          <a:p>
            <a:r>
              <a:rPr lang="sr-Cyrl-CS" sz="2800" b="1" dirty="0" smtClean="0"/>
              <a:t>Теодосијева подела  Римског  царства</a:t>
            </a:r>
            <a:endParaRPr lang="en-US" sz="2800" b="1" dirty="0"/>
          </a:p>
        </p:txBody>
      </p:sp>
      <p:sp>
        <p:nvSpPr>
          <p:cNvPr id="11" name="Donut 10"/>
          <p:cNvSpPr/>
          <p:nvPr/>
        </p:nvSpPr>
        <p:spPr>
          <a:xfrm>
            <a:off x="5364088" y="3645024"/>
            <a:ext cx="216024" cy="216024"/>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7020272" y="0"/>
            <a:ext cx="1866900" cy="2447925"/>
          </a:xfrm>
          <a:prstGeom prst="rect">
            <a:avLst/>
          </a:prstGeom>
          <a:ln>
            <a:noFill/>
          </a:ln>
          <a:effectLst>
            <a:softEdge rad="112500"/>
          </a:effectLst>
        </p:spPr>
      </p:pic>
      <p:sp>
        <p:nvSpPr>
          <p:cNvPr id="13" name="TextBox 12"/>
          <p:cNvSpPr txBox="1"/>
          <p:nvPr/>
        </p:nvSpPr>
        <p:spPr>
          <a:xfrm>
            <a:off x="7308304" y="2204864"/>
            <a:ext cx="1835696" cy="461665"/>
          </a:xfrm>
          <a:prstGeom prst="rect">
            <a:avLst/>
          </a:prstGeom>
          <a:noFill/>
        </p:spPr>
        <p:txBody>
          <a:bodyPr wrap="square" rtlCol="0">
            <a:spAutoFit/>
          </a:bodyPr>
          <a:lstStyle/>
          <a:p>
            <a:r>
              <a:rPr lang="sr-Cyrl-CS" sz="2400" b="1" dirty="0" smtClean="0">
                <a:solidFill>
                  <a:srgbClr val="C00000"/>
                </a:solidFill>
              </a:rPr>
              <a:t>Теодосије</a:t>
            </a:r>
            <a:r>
              <a:rPr lang="sr-Latn-RS" sz="2400" b="1" dirty="0" smtClean="0">
                <a:solidFill>
                  <a:srgbClr val="C00000"/>
                </a:solidFill>
              </a:rPr>
              <a:t> I</a:t>
            </a:r>
            <a:endParaRPr lang="en-US" sz="2400" b="1" dirty="0">
              <a:solidFill>
                <a:srgbClr val="C00000"/>
              </a:solidFill>
            </a:endParaRPr>
          </a:p>
        </p:txBody>
      </p:sp>
      <p:sp>
        <p:nvSpPr>
          <p:cNvPr id="14" name="TextBox 13"/>
          <p:cNvSpPr txBox="1"/>
          <p:nvPr/>
        </p:nvSpPr>
        <p:spPr>
          <a:xfrm>
            <a:off x="5508104" y="3501008"/>
            <a:ext cx="648072" cy="369332"/>
          </a:xfrm>
          <a:prstGeom prst="rect">
            <a:avLst/>
          </a:prstGeom>
          <a:noFill/>
        </p:spPr>
        <p:txBody>
          <a:bodyPr wrap="square" rtlCol="0">
            <a:spAutoFit/>
          </a:bodyPr>
          <a:lstStyle/>
          <a:p>
            <a:r>
              <a:rPr lang="sr-Latn-CS" dirty="0" smtClean="0"/>
              <a:t>330</a:t>
            </a:r>
            <a:endParaRPr lang="sr-Latn-CS" dirty="0"/>
          </a:p>
        </p:txBody>
      </p:sp>
    </p:spTree>
  </p:cSld>
  <p:clrMapOvr>
    <a:masterClrMapping/>
  </p:clrMapOvr>
  <p:transition spd="slow">
    <p:circle/>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260648"/>
            <a:ext cx="8568952" cy="6740307"/>
          </a:xfrm>
          <a:prstGeom prst="rect">
            <a:avLst/>
          </a:prstGeom>
          <a:noFill/>
        </p:spPr>
        <p:txBody>
          <a:bodyPr wrap="square" rtlCol="0">
            <a:spAutoFit/>
          </a:bodyPr>
          <a:lstStyle/>
          <a:p>
            <a:r>
              <a:rPr lang="ru-RU" sz="2400" dirty="0" smtClean="0"/>
              <a:t>Источно  римско царство се одбранило и постојало још 1000 година под називом Византија.</a:t>
            </a:r>
            <a:endParaRPr lang="ru-RU" sz="2400" dirty="0" smtClean="0"/>
          </a:p>
          <a:p>
            <a:endParaRPr lang="ru-RU" sz="2400" dirty="0" smtClean="0"/>
          </a:p>
          <a:p>
            <a:r>
              <a:rPr lang="ru-RU" sz="2400" dirty="0" smtClean="0">
                <a:solidFill>
                  <a:srgbClr val="FFFF00"/>
                </a:solidFill>
              </a:rPr>
              <a:t>Знаци царске власти и државне традиције Рима се  преносе у  Kонстантинопољ који је назван Нови или Други Рим</a:t>
            </a:r>
            <a:r>
              <a:rPr lang="ru-RU" sz="2400" dirty="0" smtClean="0"/>
              <a:t>.</a:t>
            </a:r>
            <a:endParaRPr lang="ru-RU" sz="2400" dirty="0" smtClean="0"/>
          </a:p>
          <a:p>
            <a:endParaRPr lang="ru-RU" sz="2400" dirty="0" smtClean="0"/>
          </a:p>
          <a:p>
            <a:r>
              <a:rPr lang="ru-RU" sz="2400" dirty="0" smtClean="0">
                <a:solidFill>
                  <a:srgbClr val="FFFF00"/>
                </a:solidFill>
              </a:rPr>
              <a:t>Византијски цареви су наследници римских</a:t>
            </a:r>
            <a:r>
              <a:rPr lang="ru-RU" sz="2400" dirty="0" smtClean="0"/>
              <a:t> , становници су себе називали Ромејима а званични језик је био латински до 7. века када постаје грчки.</a:t>
            </a:r>
            <a:endParaRPr lang="ru-RU" sz="2400" dirty="0" smtClean="0"/>
          </a:p>
          <a:p>
            <a:endParaRPr lang="ru-RU" sz="2400" dirty="0" smtClean="0"/>
          </a:p>
          <a:p>
            <a:r>
              <a:rPr lang="ru-RU" sz="2400" dirty="0" smtClean="0">
                <a:solidFill>
                  <a:srgbClr val="FFFF00"/>
                </a:solidFill>
              </a:rPr>
              <a:t>В</a:t>
            </a:r>
            <a:r>
              <a:rPr lang="ru-RU" sz="2400" dirty="0" smtClean="0">
                <a:solidFill>
                  <a:srgbClr val="FFFF00"/>
                </a:solidFill>
              </a:rPr>
              <a:t>изантија је прва хришћанска држава и тврђава хришћанства</a:t>
            </a:r>
            <a:r>
              <a:rPr lang="ru-RU" sz="2400" dirty="0" smtClean="0">
                <a:solidFill>
                  <a:schemeClr val="tx1"/>
                </a:solidFill>
              </a:rPr>
              <a:t>.</a:t>
            </a:r>
            <a:endParaRPr lang="ru-RU" sz="2400" dirty="0" smtClean="0">
              <a:solidFill>
                <a:schemeClr val="tx1"/>
              </a:solidFill>
            </a:endParaRPr>
          </a:p>
          <a:p>
            <a:endParaRPr lang="ru-RU" sz="2400" dirty="0" smtClean="0"/>
          </a:p>
          <a:p>
            <a:r>
              <a:rPr lang="ru-RU" sz="2400" dirty="0" smtClean="0"/>
              <a:t>Због чега је прва хришћанска држава?</a:t>
            </a:r>
            <a:endParaRPr lang="ru-RU" sz="2400" dirty="0" smtClean="0"/>
          </a:p>
          <a:p>
            <a:endParaRPr lang="ru-RU" sz="2400" dirty="0" smtClean="0"/>
          </a:p>
          <a:p>
            <a:r>
              <a:rPr lang="ru-RU" sz="2400" dirty="0" smtClean="0">
                <a:solidFill>
                  <a:schemeClr val="tx1"/>
                </a:solidFill>
              </a:rPr>
              <a:t>Тврђава хришћанства- због јединства црквене и државне организације.</a:t>
            </a:r>
            <a:endParaRPr lang="ru-RU" sz="2400" dirty="0" smtClean="0">
              <a:solidFill>
                <a:schemeClr val="tx1"/>
              </a:solidFill>
            </a:endParaRPr>
          </a:p>
          <a:p>
            <a:r>
              <a:rPr lang="ru-RU" sz="2400" dirty="0" smtClean="0"/>
              <a:t>Цару царево-Богу божије.</a:t>
            </a:r>
            <a:endParaRPr lang="ru-RU" sz="2400" dirty="0" smtClean="0"/>
          </a:p>
          <a:p>
            <a:endParaRPr lang="sr-Latn-RS" sz="2400" dirty="0" smtClean="0"/>
          </a:p>
        </p:txBody>
      </p:sp>
    </p:spTree>
  </p:cSld>
  <p:clrMapOvr>
    <a:masterClrMapping/>
  </p:clrMapOvr>
  <p:transition>
    <p:plus/>
    <p:sndAc>
      <p:stSnd>
        <p:snd r:embed="rId1" name="cashreg.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random-130519123750-phpapp01/95/-2-638.jpg?cb=1401543701"/>
          <p:cNvPicPr>
            <a:picLocks noChangeAspect="1" noChangeArrowheads="1"/>
          </p:cNvPicPr>
          <p:nvPr/>
        </p:nvPicPr>
        <p:blipFill>
          <a:blip r:embed="rId1" cstate="print"/>
          <a:srcRect/>
          <a:stretch>
            <a:fillRect/>
          </a:stretch>
        </p:blipFill>
        <p:spPr bwMode="auto">
          <a:xfrm>
            <a:off x="1619672" y="980728"/>
            <a:ext cx="6076950" cy="4562476"/>
          </a:xfrm>
          <a:prstGeom prst="rect">
            <a:avLst/>
          </a:prstGeom>
          <a:noFill/>
        </p:spPr>
      </p:pic>
      <p:sp>
        <p:nvSpPr>
          <p:cNvPr id="3" name="TextBox 2"/>
          <p:cNvSpPr txBox="1"/>
          <p:nvPr/>
        </p:nvSpPr>
        <p:spPr>
          <a:xfrm>
            <a:off x="2195736" y="2924944"/>
            <a:ext cx="4320480" cy="584775"/>
          </a:xfrm>
          <a:prstGeom prst="rect">
            <a:avLst/>
          </a:prstGeom>
          <a:solidFill>
            <a:srgbClr val="FFFF00"/>
          </a:solidFill>
        </p:spPr>
        <p:txBody>
          <a:bodyPr wrap="square" rtlCol="0">
            <a:spAutoFit/>
          </a:bodyPr>
          <a:lstStyle/>
          <a:p>
            <a:r>
              <a:rPr lang="sr-Cyrl-RS" sz="3200" b="1" dirty="0" smtClean="0">
                <a:solidFill>
                  <a:schemeClr val="bg1"/>
                </a:solidFill>
              </a:rPr>
              <a:t>Хеленистичка култура </a:t>
            </a:r>
            <a:endParaRPr lang="en-US" sz="3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6489</Words>
  <Application>WPS Presentation</Application>
  <PresentationFormat>On-screen Show (4:3)</PresentationFormat>
  <Paragraphs>130</Paragraphs>
  <Slides>32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32</vt:i4>
      </vt:variant>
    </vt:vector>
  </HeadingPairs>
  <TitlesOfParts>
    <vt:vector size="42" baseType="lpstr">
      <vt:lpstr>Arial</vt:lpstr>
      <vt:lpstr>SimSun</vt:lpstr>
      <vt:lpstr>Wingdings</vt:lpstr>
      <vt:lpstr>Calibri</vt:lpstr>
      <vt:lpstr>Microsoft YaHei</vt:lpstr>
      <vt:lpstr/>
      <vt:lpstr>Arial Unicode MS</vt:lpstr>
      <vt:lpstr>Helvetica</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Додатна обнова уследила је јер је цар Ираклије реорганизовао царство чвршће повезујући државу и цркву . Одупрео се Персијанцима који су заузели Сирију, Палестину и Египат. Током његове владавине Kонстантинопољ је постао богат центар учености, високе културе и религије. Град је имао добар положај који је контролисао трговину између Европе и Азије .Царство је производило злато, житарице, маслине, свилу и вино.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dc:creator>
  <cp:lastModifiedBy>Nastavnik</cp:lastModifiedBy>
  <cp:revision>146</cp:revision>
  <dcterms:created xsi:type="dcterms:W3CDTF">2011-05-27T14:00:00Z</dcterms:created>
  <dcterms:modified xsi:type="dcterms:W3CDTF">2019-09-30T10:11:22Z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